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rchivo Narrow"/>
      <p:regular r:id="rId27"/>
      <p:bold r:id="rId28"/>
      <p:italic r:id="rId29"/>
      <p:boldItalic r:id="rId30"/>
    </p:embeddedFont>
    <p:embeddedFont>
      <p:font typeface="Archivo Medium"/>
      <p:regular r:id="rId31"/>
      <p:bold r:id="rId32"/>
      <p:italic r:id="rId33"/>
      <p:boldItalic r:id="rId34"/>
    </p:embeddedFont>
    <p:embeddedFont>
      <p:font typeface="Archivo Thin"/>
      <p:regular r:id="rId35"/>
      <p:bold r:id="rId36"/>
      <p:italic r:id="rId37"/>
      <p:boldItalic r:id="rId38"/>
    </p:embeddedFont>
    <p:embeddedFont>
      <p:font typeface="Archivo"/>
      <p:regular r:id="rId39"/>
      <p:bold r:id="rId40"/>
      <p:italic r:id="rId41"/>
      <p:boldItalic r:id="rId42"/>
    </p:embeddedFont>
    <p:embeddedFont>
      <p:font typeface="Archivo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4" roundtripDataSignature="AMtx7mjqsl045POmfRA1MTl/OCAkJxmL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bold.fntdata"/><Relationship Id="rId20" Type="http://schemas.openxmlformats.org/officeDocument/2006/relationships/slide" Target="slides/slide15.xml"/><Relationship Id="rId42" Type="http://schemas.openxmlformats.org/officeDocument/2006/relationships/font" Target="fonts/Archivo-boldItalic.fntdata"/><Relationship Id="rId41" Type="http://schemas.openxmlformats.org/officeDocument/2006/relationships/font" Target="fonts/Archivo-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ArchivoBlack-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rchivoNarrow-bold.fntdata"/><Relationship Id="rId27" Type="http://schemas.openxmlformats.org/officeDocument/2006/relationships/font" Target="fonts/Archivo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chivoNarrow-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chivoMedium-regular.fntdata"/><Relationship Id="rId30" Type="http://schemas.openxmlformats.org/officeDocument/2006/relationships/font" Target="fonts/ArchivoNarrow-boldItalic.fntdata"/><Relationship Id="rId11" Type="http://schemas.openxmlformats.org/officeDocument/2006/relationships/slide" Target="slides/slide6.xml"/><Relationship Id="rId33" Type="http://schemas.openxmlformats.org/officeDocument/2006/relationships/font" Target="fonts/ArchivoMedium-italic.fntdata"/><Relationship Id="rId10" Type="http://schemas.openxmlformats.org/officeDocument/2006/relationships/slide" Target="slides/slide5.xml"/><Relationship Id="rId32" Type="http://schemas.openxmlformats.org/officeDocument/2006/relationships/font" Target="fonts/ArchivoMedium-bold.fntdata"/><Relationship Id="rId13" Type="http://schemas.openxmlformats.org/officeDocument/2006/relationships/slide" Target="slides/slide8.xml"/><Relationship Id="rId35" Type="http://schemas.openxmlformats.org/officeDocument/2006/relationships/font" Target="fonts/ArchivoThin-regular.fntdata"/><Relationship Id="rId12" Type="http://schemas.openxmlformats.org/officeDocument/2006/relationships/slide" Target="slides/slide7.xml"/><Relationship Id="rId34" Type="http://schemas.openxmlformats.org/officeDocument/2006/relationships/font" Target="fonts/ArchivoMedium-boldItalic.fntdata"/><Relationship Id="rId15" Type="http://schemas.openxmlformats.org/officeDocument/2006/relationships/slide" Target="slides/slide10.xml"/><Relationship Id="rId37" Type="http://schemas.openxmlformats.org/officeDocument/2006/relationships/font" Target="fonts/ArchivoThin-italic.fntdata"/><Relationship Id="rId14" Type="http://schemas.openxmlformats.org/officeDocument/2006/relationships/slide" Target="slides/slide9.xml"/><Relationship Id="rId36" Type="http://schemas.openxmlformats.org/officeDocument/2006/relationships/font" Target="fonts/ArchivoThin-bold.fntdata"/><Relationship Id="rId17" Type="http://schemas.openxmlformats.org/officeDocument/2006/relationships/slide" Target="slides/slide12.xml"/><Relationship Id="rId39" Type="http://schemas.openxmlformats.org/officeDocument/2006/relationships/font" Target="fonts/Archivo-regular.fntdata"/><Relationship Id="rId16" Type="http://schemas.openxmlformats.org/officeDocument/2006/relationships/slide" Target="slides/slide11.xml"/><Relationship Id="rId38" Type="http://schemas.openxmlformats.org/officeDocument/2006/relationships/font" Target="fonts/ArchivoThin-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4ce30e716_0_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0" name="Google Shape;180;g2d4ce30e716_0_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81" name="Google Shape;181;g2d4ce30e716_0_1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d4ce30e716_0_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83" name="Google Shape;183;g2d4ce30e716_0_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4" name="Google Shape;184;g2d4ce30e716_0_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50ef301ce_0_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2" name="Google Shape;202;g2d50ef301ce_0_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03" name="Google Shape;203;g2d50ef301ce_0_3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d50ef301ce_0_3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05" name="Google Shape;205;g2d50ef301ce_0_3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6" name="Google Shape;206;g2d50ef301ce_0_3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50ef301ce_0_5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0" name="Google Shape;220;g2d50ef301ce_0_5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21" name="Google Shape;221;g2d50ef301ce_0_5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d50ef301ce_0_5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23" name="Google Shape;223;g2d50ef301ce_0_5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 name="Google Shape;224;g2d50ef301ce_0_5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50ef301ce_0_7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 name="Google Shape;238;g2d50ef301ce_0_7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39" name="Google Shape;239;g2d50ef301ce_0_7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d50ef301ce_0_7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41" name="Google Shape;241;g2d50ef301ce_0_7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2" name="Google Shape;242;g2d50ef301ce_0_7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50ef301ce_0_9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6" name="Google Shape;256;g2d50ef301ce_0_9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57" name="Google Shape;257;g2d50ef301ce_0_9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d50ef301ce_0_9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59" name="Google Shape;259;g2d50ef301ce_0_9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0" name="Google Shape;260;g2d50ef301ce_0_9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50ef301ce_0_1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4" name="Google Shape;274;g2d50ef301ce_0_1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75" name="Google Shape;275;g2d50ef301ce_0_1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d50ef301ce_0_1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77" name="Google Shape;277;g2d50ef301ce_0_1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8" name="Google Shape;278;g2d50ef301ce_0_1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50ef301ce_0_1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2" name="Google Shape;292;g2d50ef301ce_0_1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93" name="Google Shape;293;g2d50ef301ce_0_13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d50ef301ce_0_13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95" name="Google Shape;295;g2d50ef301ce_0_13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6" name="Google Shape;296;g2d50ef301ce_0_13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50ef301ce_0_15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8" name="Google Shape;308;g2d50ef301ce_0_15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09" name="Google Shape;309;g2d50ef301ce_0_15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d50ef301ce_0_15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11" name="Google Shape;311;g2d50ef301ce_0_15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2" name="Google Shape;312;g2d50ef301ce_0_15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50ef301ce_0_17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26" name="Google Shape;326;g2d50ef301ce_0_17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27" name="Google Shape;327;g2d50ef301ce_0_17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d50ef301ce_0_17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29" name="Google Shape;329;g2d50ef301ce_0_17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0" name="Google Shape;330;g2d50ef301ce_0_17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4760477c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d4760477cf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2258739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f22587397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4760477cf_0_15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0" name="Google Shape;350;g2d4760477cf_0_15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51" name="Google Shape;351;g2d4760477cf_0_15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d4760477cf_0_15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53" name="Google Shape;353;g2d4760477cf_0_15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4" name="Google Shape;354;g2d4760477cf_0_15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4ce30e716_0_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77" name="Google Shape;377;g2d4ce30e716_0_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78" name="Google Shape;378;g2d4ce30e716_0_4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d4ce30e716_0_4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80" name="Google Shape;380;g2d4ce30e716_0_4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81" name="Google Shape;381;g2d4ce30e716_0_4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2258739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f22587397b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43cb1ca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243cb1ca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Deberá estar ubicada las 2 primeras clases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48c520f13_0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4" name="Google Shape;94;g2d48c520f13_0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95" name="Google Shape;95;g2d48c520f13_0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d48c520f13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Hoja genérica</a:t>
            </a:r>
            <a:endParaRPr/>
          </a:p>
        </p:txBody>
      </p:sp>
      <p:sp>
        <p:nvSpPr>
          <p:cNvPr id="97" name="Google Shape;97;g2d48c520f13_0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8" name="Google Shape;98;g2d48c520f13_0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10dc0ce7_1_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8" name="Google Shape;108;g30210dc0ce7_1_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09" name="Google Shape;109;g30210dc0ce7_1_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0210dc0ce7_1_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11" name="Google Shape;111;g30210dc0ce7_1_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2" name="Google Shape;112;g30210dc0ce7_1_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0776cbd67_0_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5" name="Google Shape;125;g220776cbd67_0_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26" name="Google Shape;126;g220776cbd67_0_2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20776cbd67_0_2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28" name="Google Shape;128;g220776cbd67_0_2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9" name="Google Shape;129;g220776cbd67_0_2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48c520f13_0_8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1" name="Google Shape;141;g2d48c520f13_0_8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42" name="Google Shape;142;g2d48c520f13_0_8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d48c520f13_0_8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44" name="Google Shape;144;g2d48c520f13_0_8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5" name="Google Shape;145;g2d48c520f13_0_8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48c520f13_0_6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8" name="Google Shape;158;g2d48c520f13_0_6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59" name="Google Shape;159;g2d48c520f13_0_6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d48c520f13_0_6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61" name="Google Shape;161;g2d48c520f13_0_6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2" name="Google Shape;162;g2d48c520f13_0_6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803875" y="1795575"/>
            <a:ext cx="7092600" cy="115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7000"/>
              <a:buFont typeface="Arial"/>
              <a:buNone/>
            </a:pPr>
            <a:r>
              <a:rPr b="1" i="0" lang="es" sz="4800" u="none" cap="none" strike="noStrike">
                <a:solidFill>
                  <a:schemeClr val="lt1"/>
                </a:solidFill>
                <a:latin typeface="Archivo"/>
                <a:ea typeface="Archivo"/>
                <a:cs typeface="Archivo"/>
                <a:sym typeface="Archivo"/>
              </a:rPr>
              <a:t>Iniciación con Python</a:t>
            </a:r>
            <a:endParaRPr b="1" i="0" sz="48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7000"/>
              <a:buFont typeface="Arial"/>
              <a:buNone/>
            </a:pPr>
            <a:r>
              <a:t/>
            </a:r>
            <a:endParaRPr b="1" i="0" sz="7000" u="none" cap="none" strike="noStrike">
              <a:solidFill>
                <a:schemeClr val="lt1"/>
              </a:solidFill>
              <a:latin typeface="Archivo"/>
              <a:ea typeface="Archivo"/>
              <a:cs typeface="Archivo"/>
              <a:sym typeface="Archivo"/>
            </a:endParaRPr>
          </a:p>
        </p:txBody>
      </p:sp>
      <p:sp>
        <p:nvSpPr>
          <p:cNvPr id="55" name="Google Shape;55;p1"/>
          <p:cNvSpPr txBox="1"/>
          <p:nvPr/>
        </p:nvSpPr>
        <p:spPr>
          <a:xfrm>
            <a:off x="2434650" y="3118275"/>
            <a:ext cx="42747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Archivo Medium"/>
                <a:ea typeface="Archivo Medium"/>
                <a:cs typeface="Archivo Medium"/>
                <a:sym typeface="Archivo Medium"/>
              </a:rPr>
              <a:t>Clase 1</a:t>
            </a:r>
            <a:r>
              <a:rPr lang="es" sz="1800">
                <a:solidFill>
                  <a:schemeClr val="lt1"/>
                </a:solidFill>
                <a:latin typeface="Archivo Medium"/>
                <a:ea typeface="Archivo Medium"/>
                <a:cs typeface="Archivo Medium"/>
                <a:sym typeface="Archivo Medium"/>
              </a:rPr>
              <a:t>4</a:t>
            </a:r>
            <a:r>
              <a:rPr b="0" i="0" lang="es" sz="1800" u="none" cap="none" strike="noStrike">
                <a:solidFill>
                  <a:schemeClr val="lt1"/>
                </a:solidFill>
                <a:latin typeface="Archivo Medium"/>
                <a:ea typeface="Archivo Medium"/>
                <a:cs typeface="Archivo Medium"/>
                <a:sym typeface="Archivo Medium"/>
              </a:rPr>
              <a:t> - “</a:t>
            </a:r>
            <a:r>
              <a:rPr lang="es" sz="1800">
                <a:solidFill>
                  <a:schemeClr val="lt1"/>
                </a:solidFill>
                <a:latin typeface="Archivo Medium"/>
                <a:ea typeface="Archivo Medium"/>
                <a:cs typeface="Archivo Medium"/>
                <a:sym typeface="Archivo Medium"/>
              </a:rPr>
              <a:t>Fundamentos SQL</a:t>
            </a:r>
            <a:r>
              <a:rPr b="0" i="0" lang="es" sz="1800" u="none" cap="none" strike="noStrike">
                <a:solidFill>
                  <a:schemeClr val="lt1"/>
                </a:solidFill>
                <a:latin typeface="Archivo Medium"/>
                <a:ea typeface="Archivo Medium"/>
                <a:cs typeface="Archivo Medium"/>
                <a:sym typeface="Archivo Medium"/>
              </a:rPr>
              <a:t>”</a:t>
            </a:r>
            <a:endParaRPr b="0" i="0" sz="1800" u="none" cap="none" strike="noStrike">
              <a:solidFill>
                <a:schemeClr val="lt1"/>
              </a:solidFill>
              <a:latin typeface="Archivo Medium"/>
              <a:ea typeface="Archivo Medium"/>
              <a:cs typeface="Archivo Medium"/>
              <a:sym typeface="Archivo Medium"/>
            </a:endParaRPr>
          </a:p>
        </p:txBody>
      </p:sp>
      <p:sp>
        <p:nvSpPr>
          <p:cNvPr id="56" name="Google Shape;56;p1"/>
          <p:cNvSpPr txBox="1"/>
          <p:nvPr/>
        </p:nvSpPr>
        <p:spPr>
          <a:xfrm>
            <a:off x="10454750" y="1472825"/>
            <a:ext cx="491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d4ce30e716_0_1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87" name="Google Shape;187;g2d4ce30e716_0_1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88" name="Google Shape;188;g2d4ce30e716_0_14"/>
          <p:cNvGrpSpPr/>
          <p:nvPr/>
        </p:nvGrpSpPr>
        <p:grpSpPr>
          <a:xfrm>
            <a:off x="555362" y="631437"/>
            <a:ext cx="700421" cy="692039"/>
            <a:chOff x="0" y="0"/>
            <a:chExt cx="1867789" cy="1845437"/>
          </a:xfrm>
        </p:grpSpPr>
        <p:sp>
          <p:nvSpPr>
            <p:cNvPr id="189" name="Google Shape;189;g2d4ce30e716_0_1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90" name="Google Shape;190;g2d4ce30e716_0_1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g2d4ce30e716_0_1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Conexión a la base de datos</a:t>
            </a:r>
            <a:endParaRPr b="0" i="0" sz="3100" u="none" cap="none" strike="noStrike">
              <a:solidFill>
                <a:srgbClr val="000000"/>
              </a:solidFill>
              <a:latin typeface="Archivo Black"/>
              <a:ea typeface="Archivo Black"/>
              <a:cs typeface="Archivo Black"/>
              <a:sym typeface="Archivo Black"/>
            </a:endParaRPr>
          </a:p>
        </p:txBody>
      </p:sp>
      <p:sp>
        <p:nvSpPr>
          <p:cNvPr id="192" name="Google Shape;192;g2d4ce30e716_0_14"/>
          <p:cNvSpPr txBox="1"/>
          <p:nvPr/>
        </p:nvSpPr>
        <p:spPr>
          <a:xfrm>
            <a:off x="555350" y="1594175"/>
            <a:ext cx="8038800" cy="9912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Luego de importar el módulo, usamos la función sqlite3.connect() para conectarnos (o crear una base de datos nueva si no existe). Al conectar con la base de datos, creamos un "puente" entre nuestro programa y el archivo de base de datos.</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p:txBody>
      </p:sp>
      <p:pic>
        <p:nvPicPr>
          <p:cNvPr id="193" name="Google Shape;193;g2d4ce30e716_0_1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194" name="Google Shape;194;g2d4ce30e716_0_14"/>
          <p:cNvSpPr txBox="1"/>
          <p:nvPr/>
        </p:nvSpPr>
        <p:spPr>
          <a:xfrm>
            <a:off x="812100" y="2667175"/>
            <a:ext cx="7519800" cy="8637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"inventario.db"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 a la base de datos (o crearla)</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Crear un cursor para interactuar con la base de datos</a:t>
            </a:r>
            <a:endParaRPr b="0" i="0" sz="1050" u="none" cap="none" strike="noStrike">
              <a:solidFill>
                <a:srgbClr val="ADBAC7"/>
              </a:solidFill>
              <a:latin typeface="Courier New"/>
              <a:ea typeface="Courier New"/>
              <a:cs typeface="Courier New"/>
              <a:sym typeface="Courier New"/>
            </a:endParaRPr>
          </a:p>
        </p:txBody>
      </p:sp>
      <p:grpSp>
        <p:nvGrpSpPr>
          <p:cNvPr id="195" name="Google Shape;195;g2d4ce30e716_0_14"/>
          <p:cNvGrpSpPr/>
          <p:nvPr/>
        </p:nvGrpSpPr>
        <p:grpSpPr>
          <a:xfrm>
            <a:off x="555351" y="2217325"/>
            <a:ext cx="1537553" cy="382775"/>
            <a:chOff x="0" y="-9525"/>
            <a:chExt cx="1657918" cy="201641"/>
          </a:xfrm>
        </p:grpSpPr>
        <p:sp>
          <p:nvSpPr>
            <p:cNvPr id="196" name="Google Shape;196;g2d4ce30e716_0_14"/>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35"/>
              </a:srgbClr>
            </a:solidFill>
            <a:ln>
              <a:noFill/>
            </a:ln>
          </p:spPr>
        </p:sp>
        <p:sp>
          <p:nvSpPr>
            <p:cNvPr id="197" name="Google Shape;197;g2d4ce30e716_0_14"/>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98" name="Google Shape;198;g2d4ce30e716_0_14"/>
          <p:cNvSpPr txBox="1"/>
          <p:nvPr/>
        </p:nvSpPr>
        <p:spPr>
          <a:xfrm>
            <a:off x="796301" y="2247175"/>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199" name="Google Shape;199;g2d4ce30e716_0_14"/>
          <p:cNvSpPr txBox="1"/>
          <p:nvPr/>
        </p:nvSpPr>
        <p:spPr>
          <a:xfrm>
            <a:off x="552600" y="3635750"/>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cursor nos permite ejecutar comandos SQL para interactuar con la base de datos, como crear tablas y gestionar los datos que vamos a guardar.</a:t>
            </a:r>
            <a:endParaRPr>
              <a:latin typeface="Archivo Narrow"/>
              <a:ea typeface="Archivo Narrow"/>
              <a:cs typeface="Archivo Narrow"/>
              <a:sym typeface="Archivo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d50ef301ce_0_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09" name="Google Shape;209;g2d50ef301ce_0_3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10" name="Google Shape;210;g2d50ef301ce_0_30"/>
          <p:cNvGrpSpPr/>
          <p:nvPr/>
        </p:nvGrpSpPr>
        <p:grpSpPr>
          <a:xfrm>
            <a:off x="555362" y="631437"/>
            <a:ext cx="700421" cy="692039"/>
            <a:chOff x="0" y="0"/>
            <a:chExt cx="1867789" cy="1845437"/>
          </a:xfrm>
        </p:grpSpPr>
        <p:sp>
          <p:nvSpPr>
            <p:cNvPr id="211" name="Google Shape;211;g2d50ef301ce_0_3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12" name="Google Shape;212;g2d50ef301ce_0_3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g2d50ef301ce_0_30"/>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SELECT: Recuperar datos</a:t>
            </a:r>
            <a:endParaRPr b="0" i="0" sz="3100" u="none" cap="none" strike="noStrike">
              <a:solidFill>
                <a:srgbClr val="000000"/>
              </a:solidFill>
              <a:latin typeface="Archivo Black"/>
              <a:ea typeface="Archivo Black"/>
              <a:cs typeface="Archivo Black"/>
              <a:sym typeface="Archivo Black"/>
            </a:endParaRPr>
          </a:p>
        </p:txBody>
      </p:sp>
      <p:sp>
        <p:nvSpPr>
          <p:cNvPr id="214" name="Google Shape;214;g2d50ef301ce_0_30"/>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La consulta SELECT nos permite obtener todos los registros de una tabla o sólo algunos en particular, según los filtros o condiciones que le indiquemos:</a:t>
            </a:r>
            <a:endParaRPr>
              <a:latin typeface="Archivo Narrow"/>
              <a:ea typeface="Archivo Narrow"/>
              <a:cs typeface="Archivo Narrow"/>
              <a:sym typeface="Archivo Narrow"/>
            </a:endParaRPr>
          </a:p>
        </p:txBody>
      </p:sp>
      <p:pic>
        <p:nvPicPr>
          <p:cNvPr id="215" name="Google Shape;215;g2d50ef301ce_0_30"/>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16" name="Google Shape;216;g2d50ef301ce_0_30"/>
          <p:cNvSpPr txBox="1"/>
          <p:nvPr/>
        </p:nvSpPr>
        <p:spPr>
          <a:xfrm>
            <a:off x="1266300" y="2338875"/>
            <a:ext cx="6611400" cy="19224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"SELECT * FROM Personas"</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Ejecutar la consulta SELECT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resultados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cursor.</a:t>
            </a:r>
            <a:r>
              <a:rPr lang="es" sz="1050">
                <a:solidFill>
                  <a:srgbClr val="DCBDFB"/>
                </a:solidFill>
                <a:latin typeface="Courier New"/>
                <a:ea typeface="Courier New"/>
                <a:cs typeface="Courier New"/>
                <a:sym typeface="Courier New"/>
              </a:rPr>
              <a:t>fetchall</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 O</a:t>
            </a:r>
            <a:r>
              <a:rPr lang="es" sz="1050">
                <a:solidFill>
                  <a:srgbClr val="768390"/>
                </a:solidFill>
                <a:latin typeface="Courier New"/>
                <a:ea typeface="Courier New"/>
                <a:cs typeface="Courier New"/>
                <a:sym typeface="Courier New"/>
              </a:rPr>
              <a:t>btener todos los registros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for</a:t>
            </a:r>
            <a:r>
              <a:rPr lang="es" sz="1050">
                <a:solidFill>
                  <a:srgbClr val="ADBAC7"/>
                </a:solidFill>
                <a:latin typeface="Courier New"/>
                <a:ea typeface="Courier New"/>
                <a:cs typeface="Courier New"/>
                <a:sym typeface="Courier New"/>
              </a:rPr>
              <a:t> registro </a:t>
            </a:r>
            <a:r>
              <a:rPr lang="es" sz="1050">
                <a:solidFill>
                  <a:srgbClr val="F47067"/>
                </a:solidFill>
                <a:latin typeface="Courier New"/>
                <a:ea typeface="Courier New"/>
                <a:cs typeface="Courier New"/>
                <a:sym typeface="Courier New"/>
              </a:rPr>
              <a:t>in</a:t>
            </a:r>
            <a:r>
              <a:rPr lang="es" sz="1050">
                <a:solidFill>
                  <a:srgbClr val="ADBAC7"/>
                </a:solidFill>
                <a:latin typeface="Courier New"/>
                <a:ea typeface="Courier New"/>
                <a:cs typeface="Courier New"/>
                <a:sym typeface="Courier New"/>
              </a:rPr>
              <a:t> resultados:                 </a:t>
            </a:r>
            <a:r>
              <a:rPr lang="es" sz="1050">
                <a:solidFill>
                  <a:srgbClr val="768390"/>
                </a:solidFill>
                <a:latin typeface="Courier New"/>
                <a:ea typeface="Courier New"/>
                <a:cs typeface="Courier New"/>
                <a:sym typeface="Courier New"/>
              </a:rPr>
              <a:t># Mostrar los resultados</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0</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"Edad:"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"Ciudad:"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2</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217" name="Google Shape;217;g2d50ef301ce_0_30"/>
          <p:cNvSpPr/>
          <p:nvPr/>
        </p:nvSpPr>
        <p:spPr>
          <a:xfrm>
            <a:off x="735500" y="3019100"/>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d50ef301ce_0_5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27" name="Google Shape;227;g2d50ef301ce_0_5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28" name="Google Shape;228;g2d50ef301ce_0_53"/>
          <p:cNvGrpSpPr/>
          <p:nvPr/>
        </p:nvGrpSpPr>
        <p:grpSpPr>
          <a:xfrm>
            <a:off x="555362" y="631437"/>
            <a:ext cx="700421" cy="692039"/>
            <a:chOff x="0" y="0"/>
            <a:chExt cx="1867789" cy="1845437"/>
          </a:xfrm>
        </p:grpSpPr>
        <p:sp>
          <p:nvSpPr>
            <p:cNvPr id="229" name="Google Shape;229;g2d50ef301ce_0_5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30" name="Google Shape;230;g2d50ef301ce_0_5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 name="Google Shape;231;g2d50ef301ce_0_5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SELECT con WHERE</a:t>
            </a:r>
            <a:endParaRPr b="0" i="0" sz="3100" u="none" cap="none" strike="noStrike">
              <a:solidFill>
                <a:srgbClr val="000000"/>
              </a:solidFill>
              <a:latin typeface="Archivo Black"/>
              <a:ea typeface="Archivo Black"/>
              <a:cs typeface="Archivo Black"/>
              <a:sym typeface="Archivo Black"/>
            </a:endParaRPr>
          </a:p>
        </p:txBody>
      </p:sp>
      <p:sp>
        <p:nvSpPr>
          <p:cNvPr id="232" name="Google Shape;232;g2d50ef301ce_0_53"/>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Usando la cláusula WHERE, podemos definir una condición o filtro. Supongamos que queremos ver sólo los registros de personas que viven en "Buenos Aires". En este caso, la consulta se ve así:</a:t>
            </a:r>
            <a:endParaRPr>
              <a:latin typeface="Archivo Narrow"/>
              <a:ea typeface="Archivo Narrow"/>
              <a:cs typeface="Archivo Narrow"/>
              <a:sym typeface="Archivo Narrow"/>
            </a:endParaRPr>
          </a:p>
        </p:txBody>
      </p:sp>
      <p:pic>
        <p:nvPicPr>
          <p:cNvPr id="233" name="Google Shape;233;g2d50ef301ce_0_5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34" name="Google Shape;234;g2d50ef301ce_0_53"/>
          <p:cNvSpPr txBox="1"/>
          <p:nvPr/>
        </p:nvSpPr>
        <p:spPr>
          <a:xfrm>
            <a:off x="1266300" y="2186225"/>
            <a:ext cx="6611400" cy="2075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Ejecutar la consulta SELECT: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"SELECT * FROM Personas WHERE ciudad = 'Buenos Aires'"</a:t>
            </a:r>
            <a:r>
              <a:rPr lang="es" sz="1050">
                <a:solidFill>
                  <a:srgbClr val="ADBAC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resultados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cursor.</a:t>
            </a:r>
            <a:r>
              <a:rPr lang="es" sz="1050">
                <a:solidFill>
                  <a:srgbClr val="DCBDFB"/>
                </a:solidFill>
                <a:latin typeface="Courier New"/>
                <a:ea typeface="Courier New"/>
                <a:cs typeface="Courier New"/>
                <a:sym typeface="Courier New"/>
              </a:rPr>
              <a:t>fetchall</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 Obtener todos los registros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for</a:t>
            </a:r>
            <a:r>
              <a:rPr lang="es" sz="1050">
                <a:solidFill>
                  <a:srgbClr val="ADBAC7"/>
                </a:solidFill>
                <a:latin typeface="Courier New"/>
                <a:ea typeface="Courier New"/>
                <a:cs typeface="Courier New"/>
                <a:sym typeface="Courier New"/>
              </a:rPr>
              <a:t> registro </a:t>
            </a:r>
            <a:r>
              <a:rPr lang="es" sz="1050">
                <a:solidFill>
                  <a:srgbClr val="F47067"/>
                </a:solidFill>
                <a:latin typeface="Courier New"/>
                <a:ea typeface="Courier New"/>
                <a:cs typeface="Courier New"/>
                <a:sym typeface="Courier New"/>
              </a:rPr>
              <a:t>in</a:t>
            </a:r>
            <a:r>
              <a:rPr lang="es" sz="1050">
                <a:solidFill>
                  <a:srgbClr val="ADBAC7"/>
                </a:solidFill>
                <a:latin typeface="Courier New"/>
                <a:ea typeface="Courier New"/>
                <a:cs typeface="Courier New"/>
                <a:sym typeface="Courier New"/>
              </a:rPr>
              <a:t> resultados:                 </a:t>
            </a:r>
            <a:r>
              <a:rPr lang="es" sz="1050">
                <a:solidFill>
                  <a:srgbClr val="768390"/>
                </a:solidFill>
                <a:latin typeface="Courier New"/>
                <a:ea typeface="Courier New"/>
                <a:cs typeface="Courier New"/>
                <a:sym typeface="Courier New"/>
              </a:rPr>
              <a:t># Mostrar los resultados</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0</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"Edad:"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"Ciudad:"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2</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235" name="Google Shape;235;g2d50ef301ce_0_53"/>
          <p:cNvSpPr/>
          <p:nvPr/>
        </p:nvSpPr>
        <p:spPr>
          <a:xfrm>
            <a:off x="735500" y="3085025"/>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d50ef301ce_0_7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45" name="Google Shape;245;g2d50ef301ce_0_7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46" name="Google Shape;246;g2d50ef301ce_0_73"/>
          <p:cNvGrpSpPr/>
          <p:nvPr/>
        </p:nvGrpSpPr>
        <p:grpSpPr>
          <a:xfrm>
            <a:off x="555362" y="631437"/>
            <a:ext cx="700421" cy="692039"/>
            <a:chOff x="0" y="0"/>
            <a:chExt cx="1867789" cy="1845437"/>
          </a:xfrm>
        </p:grpSpPr>
        <p:sp>
          <p:nvSpPr>
            <p:cNvPr id="247" name="Google Shape;247;g2d50ef301ce_0_7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48" name="Google Shape;248;g2d50ef301ce_0_7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g2d50ef301ce_0_7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SELECT con campos espec</a:t>
            </a:r>
            <a:r>
              <a:rPr lang="es" sz="3000">
                <a:solidFill>
                  <a:schemeClr val="dk1"/>
                </a:solidFill>
                <a:latin typeface="Archivo Black"/>
                <a:ea typeface="Archivo Black"/>
                <a:cs typeface="Archivo Black"/>
                <a:sym typeface="Archivo Black"/>
              </a:rPr>
              <a:t>íficos</a:t>
            </a:r>
            <a:endParaRPr b="0" i="0" sz="3100" u="none" cap="none" strike="noStrike">
              <a:solidFill>
                <a:srgbClr val="000000"/>
              </a:solidFill>
              <a:latin typeface="Archivo Black"/>
              <a:ea typeface="Archivo Black"/>
              <a:cs typeface="Archivo Black"/>
              <a:sym typeface="Archivo Black"/>
            </a:endParaRPr>
          </a:p>
        </p:txBody>
      </p:sp>
      <p:sp>
        <p:nvSpPr>
          <p:cNvPr id="250" name="Google Shape;250;g2d50ef301ce_0_73"/>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Si en lugar de * ponemos el nombre de los campos que queremos recuperar, SELECT devuelve sólo estos datos.  Por ejemplo, si solo queremos ver el nombre y la edad de cada persona usamos:</a:t>
            </a:r>
            <a:endParaRPr>
              <a:latin typeface="Archivo Narrow"/>
              <a:ea typeface="Archivo Narrow"/>
              <a:cs typeface="Archivo Narrow"/>
              <a:sym typeface="Archivo Narrow"/>
            </a:endParaRPr>
          </a:p>
        </p:txBody>
      </p:sp>
      <p:pic>
        <p:nvPicPr>
          <p:cNvPr id="251" name="Google Shape;251;g2d50ef301ce_0_7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52" name="Google Shape;252;g2d50ef301ce_0_73"/>
          <p:cNvSpPr txBox="1"/>
          <p:nvPr/>
        </p:nvSpPr>
        <p:spPr>
          <a:xfrm>
            <a:off x="1266300" y="2186225"/>
            <a:ext cx="6611400" cy="2075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Ejecutar la consulta SELECT, devolviendo solo las columnas nombre y edad: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"SELECT nombre, edad FROM Personas"</a:t>
            </a:r>
            <a:r>
              <a:rPr lang="es" sz="1050">
                <a:solidFill>
                  <a:srgbClr val="ADBAC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resultados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cursor.</a:t>
            </a:r>
            <a:r>
              <a:rPr lang="es" sz="1050">
                <a:solidFill>
                  <a:srgbClr val="DCBDFB"/>
                </a:solidFill>
                <a:latin typeface="Courier New"/>
                <a:ea typeface="Courier New"/>
                <a:cs typeface="Courier New"/>
                <a:sym typeface="Courier New"/>
              </a:rPr>
              <a:t>fetchall</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 Obtener todos los registros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for</a:t>
            </a:r>
            <a:r>
              <a:rPr lang="es" sz="1050">
                <a:solidFill>
                  <a:srgbClr val="ADBAC7"/>
                </a:solidFill>
                <a:latin typeface="Courier New"/>
                <a:ea typeface="Courier New"/>
                <a:cs typeface="Courier New"/>
                <a:sym typeface="Courier New"/>
              </a:rPr>
              <a:t> registro </a:t>
            </a:r>
            <a:r>
              <a:rPr lang="es" sz="1050">
                <a:solidFill>
                  <a:srgbClr val="F47067"/>
                </a:solidFill>
                <a:latin typeface="Courier New"/>
                <a:ea typeface="Courier New"/>
                <a:cs typeface="Courier New"/>
                <a:sym typeface="Courier New"/>
              </a:rPr>
              <a:t>in</a:t>
            </a:r>
            <a:r>
              <a:rPr lang="es" sz="1050">
                <a:solidFill>
                  <a:srgbClr val="ADBAC7"/>
                </a:solidFill>
                <a:latin typeface="Courier New"/>
                <a:ea typeface="Courier New"/>
                <a:cs typeface="Courier New"/>
                <a:sym typeface="Courier New"/>
              </a:rPr>
              <a:t> resultados:                 </a:t>
            </a:r>
            <a:r>
              <a:rPr lang="es" sz="1050">
                <a:solidFill>
                  <a:srgbClr val="768390"/>
                </a:solidFill>
                <a:latin typeface="Courier New"/>
                <a:ea typeface="Courier New"/>
                <a:cs typeface="Courier New"/>
                <a:sym typeface="Courier New"/>
              </a:rPr>
              <a:t># Mostrar los resultados</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0</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"Edad:"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"Ciudad:"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2</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253" name="Google Shape;253;g2d50ef301ce_0_73"/>
          <p:cNvSpPr/>
          <p:nvPr/>
        </p:nvSpPr>
        <p:spPr>
          <a:xfrm>
            <a:off x="735500" y="3085025"/>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50ef301ce_0_9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63" name="Google Shape;263;g2d50ef301ce_0_91"/>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64" name="Google Shape;264;g2d50ef301ce_0_91"/>
          <p:cNvGrpSpPr/>
          <p:nvPr/>
        </p:nvGrpSpPr>
        <p:grpSpPr>
          <a:xfrm>
            <a:off x="555362" y="631437"/>
            <a:ext cx="700421" cy="692039"/>
            <a:chOff x="0" y="0"/>
            <a:chExt cx="1867789" cy="1845437"/>
          </a:xfrm>
        </p:grpSpPr>
        <p:sp>
          <p:nvSpPr>
            <p:cNvPr id="265" name="Google Shape;265;g2d50ef301ce_0_91"/>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66" name="Google Shape;266;g2d50ef301ce_0_91"/>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g2d50ef301ce_0_91"/>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SELECT con ORDER BY</a:t>
            </a:r>
            <a:endParaRPr b="0" i="0" sz="3100" u="none" cap="none" strike="noStrike">
              <a:solidFill>
                <a:srgbClr val="000000"/>
              </a:solidFill>
              <a:latin typeface="Archivo Black"/>
              <a:ea typeface="Archivo Black"/>
              <a:cs typeface="Archivo Black"/>
              <a:sym typeface="Archivo Black"/>
            </a:endParaRPr>
          </a:p>
        </p:txBody>
      </p:sp>
      <p:sp>
        <p:nvSpPr>
          <p:cNvPr id="268" name="Google Shape;268;g2d50ef301ce_0_91"/>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La cláusula ORDER BY ordena los resultados de una consulta alfabéticamente en orden creciente. Si usamos “DESC”, el orden se invierte. Podés probar el siguiente código:</a:t>
            </a:r>
            <a:endParaRPr>
              <a:latin typeface="Archivo Narrow"/>
              <a:ea typeface="Archivo Narrow"/>
              <a:cs typeface="Archivo Narrow"/>
              <a:sym typeface="Archivo Narrow"/>
            </a:endParaRPr>
          </a:p>
        </p:txBody>
      </p:sp>
      <p:pic>
        <p:nvPicPr>
          <p:cNvPr id="269" name="Google Shape;269;g2d50ef301ce_0_91"/>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70" name="Google Shape;270;g2d50ef301ce_0_91"/>
          <p:cNvSpPr txBox="1"/>
          <p:nvPr/>
        </p:nvSpPr>
        <p:spPr>
          <a:xfrm>
            <a:off x="1266300" y="2186225"/>
            <a:ext cx="6611400" cy="2075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Ejecutar la consulta SELECT, ordenada por nombre de "Z" a "A":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"SELECT * FROM Personas ORDER BY nombre DESC;"</a:t>
            </a:r>
            <a:r>
              <a:rPr lang="es" sz="1050">
                <a:solidFill>
                  <a:srgbClr val="ADBAC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resultados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cursor.</a:t>
            </a:r>
            <a:r>
              <a:rPr lang="es" sz="1050">
                <a:solidFill>
                  <a:srgbClr val="DCBDFB"/>
                </a:solidFill>
                <a:latin typeface="Courier New"/>
                <a:ea typeface="Courier New"/>
                <a:cs typeface="Courier New"/>
                <a:sym typeface="Courier New"/>
              </a:rPr>
              <a:t>fetchall</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 Obtener todos los registros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for</a:t>
            </a:r>
            <a:r>
              <a:rPr lang="es" sz="1050">
                <a:solidFill>
                  <a:srgbClr val="ADBAC7"/>
                </a:solidFill>
                <a:latin typeface="Courier New"/>
                <a:ea typeface="Courier New"/>
                <a:cs typeface="Courier New"/>
                <a:sym typeface="Courier New"/>
              </a:rPr>
              <a:t> registro </a:t>
            </a:r>
            <a:r>
              <a:rPr lang="es" sz="1050">
                <a:solidFill>
                  <a:srgbClr val="F47067"/>
                </a:solidFill>
                <a:latin typeface="Courier New"/>
                <a:ea typeface="Courier New"/>
                <a:cs typeface="Courier New"/>
                <a:sym typeface="Courier New"/>
              </a:rPr>
              <a:t>in</a:t>
            </a:r>
            <a:r>
              <a:rPr lang="es" sz="1050">
                <a:solidFill>
                  <a:srgbClr val="ADBAC7"/>
                </a:solidFill>
                <a:latin typeface="Courier New"/>
                <a:ea typeface="Courier New"/>
                <a:cs typeface="Courier New"/>
                <a:sym typeface="Courier New"/>
              </a:rPr>
              <a:t> resultados:                 </a:t>
            </a:r>
            <a:r>
              <a:rPr lang="es" sz="1050">
                <a:solidFill>
                  <a:srgbClr val="768390"/>
                </a:solidFill>
                <a:latin typeface="Courier New"/>
                <a:ea typeface="Courier New"/>
                <a:cs typeface="Courier New"/>
                <a:sym typeface="Courier New"/>
              </a:rPr>
              <a:t># Mostrar los resultados</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0</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"Edad:"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"Ciudad:"</a:t>
            </a:r>
            <a:r>
              <a:rPr lang="es" sz="1050">
                <a:solidFill>
                  <a:srgbClr val="ADBAC7"/>
                </a:solidFill>
                <a:latin typeface="Courier New"/>
                <a:ea typeface="Courier New"/>
                <a:cs typeface="Courier New"/>
                <a:sym typeface="Courier New"/>
              </a:rPr>
              <a:t>, registro[</a:t>
            </a:r>
            <a:r>
              <a:rPr lang="es" sz="1050">
                <a:solidFill>
                  <a:srgbClr val="6CB6FF"/>
                </a:solidFill>
                <a:latin typeface="Courier New"/>
                <a:ea typeface="Courier New"/>
                <a:cs typeface="Courier New"/>
                <a:sym typeface="Courier New"/>
              </a:rPr>
              <a:t>2</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271" name="Google Shape;271;g2d50ef301ce_0_91"/>
          <p:cNvSpPr/>
          <p:nvPr/>
        </p:nvSpPr>
        <p:spPr>
          <a:xfrm>
            <a:off x="735500" y="3085025"/>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d50ef301ce_0_1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81" name="Google Shape;281;g2d50ef301ce_0_11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82" name="Google Shape;282;g2d50ef301ce_0_115"/>
          <p:cNvGrpSpPr/>
          <p:nvPr/>
        </p:nvGrpSpPr>
        <p:grpSpPr>
          <a:xfrm>
            <a:off x="555362" y="631437"/>
            <a:ext cx="700421" cy="692039"/>
            <a:chOff x="0" y="0"/>
            <a:chExt cx="1867789" cy="1845437"/>
          </a:xfrm>
        </p:grpSpPr>
        <p:sp>
          <p:nvSpPr>
            <p:cNvPr id="283" name="Google Shape;283;g2d50ef301ce_0_11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84" name="Google Shape;284;g2d50ef301ce_0_11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g2d50ef301ce_0_11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Agregando datos con INSERT</a:t>
            </a:r>
            <a:endParaRPr b="0" i="0" sz="3100" u="none" cap="none" strike="noStrike">
              <a:solidFill>
                <a:srgbClr val="000000"/>
              </a:solidFill>
              <a:latin typeface="Archivo Black"/>
              <a:ea typeface="Archivo Black"/>
              <a:cs typeface="Archivo Black"/>
              <a:sym typeface="Archivo Black"/>
            </a:endParaRPr>
          </a:p>
        </p:txBody>
      </p:sp>
      <p:sp>
        <p:nvSpPr>
          <p:cNvPr id="286" name="Google Shape;286;g2d50ef301ce_0_115"/>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comando INSERT permite agregar nuevos datos a una tabla. Es necesario especificar tanto los campos en los que queremos añadir datos como los valores que queremos almacenar en esos campos:</a:t>
            </a:r>
            <a:endParaRPr>
              <a:latin typeface="Archivo Narrow"/>
              <a:ea typeface="Archivo Narrow"/>
              <a:cs typeface="Archivo Narrow"/>
              <a:sym typeface="Archivo Narrow"/>
            </a:endParaRPr>
          </a:p>
        </p:txBody>
      </p:sp>
      <p:pic>
        <p:nvPicPr>
          <p:cNvPr id="287" name="Google Shape;287;g2d50ef301ce_0_11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88" name="Google Shape;288;g2d50ef301ce_0_115"/>
          <p:cNvSpPr txBox="1"/>
          <p:nvPr/>
        </p:nvSpPr>
        <p:spPr>
          <a:xfrm>
            <a:off x="1500525" y="2218800"/>
            <a:ext cx="6611400" cy="1850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Insertar un nuevo registro en la tabla Personas</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"INSERT INTO Personas (nombre, edad, ciudad) VALUES ('Carlos', 27, 'Tucumán')"</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commit</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Guardar los cambios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289" name="Google Shape;289;g2d50ef301ce_0_115"/>
          <p:cNvSpPr/>
          <p:nvPr/>
        </p:nvSpPr>
        <p:spPr>
          <a:xfrm>
            <a:off x="952375" y="3117600"/>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d50ef301ce_0_1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99" name="Google Shape;299;g2d50ef301ce_0_13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00" name="Google Shape;300;g2d50ef301ce_0_135"/>
          <p:cNvGrpSpPr/>
          <p:nvPr/>
        </p:nvGrpSpPr>
        <p:grpSpPr>
          <a:xfrm>
            <a:off x="555362" y="631437"/>
            <a:ext cx="700421" cy="692039"/>
            <a:chOff x="0" y="0"/>
            <a:chExt cx="1867789" cy="1845437"/>
          </a:xfrm>
        </p:grpSpPr>
        <p:sp>
          <p:nvSpPr>
            <p:cNvPr id="301" name="Google Shape;301;g2d50ef301ce_0_13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02" name="Google Shape;302;g2d50ef301ce_0_13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g2d50ef301ce_0_13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La importancia de commit()</a:t>
            </a:r>
            <a:endParaRPr b="0" i="0" sz="3100" u="none" cap="none" strike="noStrike">
              <a:solidFill>
                <a:srgbClr val="000000"/>
              </a:solidFill>
              <a:latin typeface="Archivo Black"/>
              <a:ea typeface="Archivo Black"/>
              <a:cs typeface="Archivo Black"/>
              <a:sym typeface="Archivo Black"/>
            </a:endParaRPr>
          </a:p>
        </p:txBody>
      </p:sp>
      <p:sp>
        <p:nvSpPr>
          <p:cNvPr id="304" name="Google Shape;304;g2d50ef301ce_0_135"/>
          <p:cNvSpPr txBox="1"/>
          <p:nvPr/>
        </p:nvSpPr>
        <p:spPr>
          <a:xfrm>
            <a:off x="555350" y="1594175"/>
            <a:ext cx="8038800" cy="25431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En SQLite (y en la mayoría de los sistemas de gestión de bases de datos), cuando llevás adelante operaciones como cursor.execute para insertar, actualizar o eliminar datos, dichas modificaciones no se guardan inmediatamente.. En su lugar, los cambios se mantienen en una </a:t>
            </a:r>
            <a:r>
              <a:rPr b="1" lang="es">
                <a:latin typeface="Archivo Narrow"/>
                <a:ea typeface="Archivo Narrow"/>
                <a:cs typeface="Archivo Narrow"/>
                <a:sym typeface="Archivo Narrow"/>
              </a:rPr>
              <a:t>transacción</a:t>
            </a:r>
            <a:r>
              <a:rPr lang="es">
                <a:latin typeface="Archivo Narrow"/>
                <a:ea typeface="Archivo Narrow"/>
                <a:cs typeface="Archivo Narrow"/>
                <a:sym typeface="Archivo Narrow"/>
              </a:rPr>
              <a:t>.</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Una transacción es un conjunto de operaciones que se ejecutan de forma "</a:t>
            </a:r>
            <a:r>
              <a:rPr i="1" lang="es">
                <a:latin typeface="Archivo Narrow"/>
                <a:ea typeface="Archivo Narrow"/>
                <a:cs typeface="Archivo Narrow"/>
                <a:sym typeface="Archivo Narrow"/>
              </a:rPr>
              <a:t>temporal</a:t>
            </a:r>
            <a:r>
              <a:rPr lang="es">
                <a:latin typeface="Archivo Narrow"/>
                <a:ea typeface="Archivo Narrow"/>
                <a:cs typeface="Archivo Narrow"/>
                <a:sym typeface="Archivo Narrow"/>
              </a:rPr>
              <a:t>" hasta que decidís confirmarlas o descartarlas. SQLite mantiene estas operaciones en memoria (buffer) o en un archivo temporal y no las aplica al archivo de la base de datos hasta que se haga un </a:t>
            </a:r>
            <a:r>
              <a:rPr b="1" lang="es">
                <a:latin typeface="Archivo Narrow"/>
                <a:ea typeface="Archivo Narrow"/>
                <a:cs typeface="Archivo Narrow"/>
                <a:sym typeface="Archivo Narrow"/>
              </a:rPr>
              <a:t>commit</a:t>
            </a:r>
            <a:r>
              <a:rPr lang="es">
                <a:latin typeface="Archivo Narrow"/>
                <a:ea typeface="Archivo Narrow"/>
                <a:cs typeface="Archivo Narrow"/>
                <a:sym typeface="Archivo Narrow"/>
              </a:rPr>
              <a:t>. </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br>
              <a:rPr lang="es">
                <a:latin typeface="Archivo Narrow"/>
                <a:ea typeface="Archivo Narrow"/>
                <a:cs typeface="Archivo Narrow"/>
                <a:sym typeface="Archivo Narrow"/>
              </a:rPr>
            </a:br>
            <a:r>
              <a:rPr lang="es">
                <a:latin typeface="Archivo Narrow"/>
                <a:ea typeface="Archivo Narrow"/>
                <a:cs typeface="Archivo Narrow"/>
                <a:sym typeface="Archivo Narrow"/>
              </a:rPr>
              <a:t>Si no se hace el commit() y la conexión se cierra, SQLite deshace automáticamente los cambios pendientes (un rollback implícito), por lo que los datos </a:t>
            </a:r>
            <a:r>
              <a:rPr b="1" lang="es">
                <a:latin typeface="Archivo Narrow"/>
                <a:ea typeface="Archivo Narrow"/>
                <a:cs typeface="Archivo Narrow"/>
                <a:sym typeface="Archivo Narrow"/>
              </a:rPr>
              <a:t>no se guardan</a:t>
            </a:r>
            <a:r>
              <a:rPr lang="es">
                <a:latin typeface="Archivo Narrow"/>
                <a:ea typeface="Archivo Narrow"/>
                <a:cs typeface="Archivo Narrow"/>
                <a:sym typeface="Archivo Narrow"/>
              </a:rPr>
              <a:t>.</a:t>
            </a:r>
            <a:endParaRPr>
              <a:latin typeface="Archivo Narrow"/>
              <a:ea typeface="Archivo Narrow"/>
              <a:cs typeface="Archivo Narrow"/>
              <a:sym typeface="Archivo Narrow"/>
            </a:endParaRPr>
          </a:p>
        </p:txBody>
      </p:sp>
      <p:pic>
        <p:nvPicPr>
          <p:cNvPr id="305" name="Google Shape;305;g2d50ef301ce_0_13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d50ef301ce_0_15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15" name="Google Shape;315;g2d50ef301ce_0_15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16" name="Google Shape;316;g2d50ef301ce_0_154"/>
          <p:cNvGrpSpPr/>
          <p:nvPr/>
        </p:nvGrpSpPr>
        <p:grpSpPr>
          <a:xfrm>
            <a:off x="555362" y="631437"/>
            <a:ext cx="700421" cy="692039"/>
            <a:chOff x="0" y="0"/>
            <a:chExt cx="1867789" cy="1845437"/>
          </a:xfrm>
        </p:grpSpPr>
        <p:sp>
          <p:nvSpPr>
            <p:cNvPr id="317" name="Google Shape;317;g2d50ef301ce_0_15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18" name="Google Shape;318;g2d50ef301ce_0_15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g2d50ef301ce_0_15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Actualizando</a:t>
            </a:r>
            <a:r>
              <a:rPr lang="es" sz="3000">
                <a:solidFill>
                  <a:schemeClr val="dk1"/>
                </a:solidFill>
                <a:latin typeface="Archivo Black"/>
                <a:ea typeface="Archivo Black"/>
                <a:cs typeface="Archivo Black"/>
                <a:sym typeface="Archivo Black"/>
              </a:rPr>
              <a:t> datos con UPDATE</a:t>
            </a:r>
            <a:endParaRPr b="0" i="0" sz="3100" u="none" cap="none" strike="noStrike">
              <a:solidFill>
                <a:srgbClr val="000000"/>
              </a:solidFill>
              <a:latin typeface="Archivo Black"/>
              <a:ea typeface="Archivo Black"/>
              <a:cs typeface="Archivo Black"/>
              <a:sym typeface="Archivo Black"/>
            </a:endParaRPr>
          </a:p>
        </p:txBody>
      </p:sp>
      <p:sp>
        <p:nvSpPr>
          <p:cNvPr id="320" name="Google Shape;320;g2d50ef301ce_0_154"/>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comando UPDATE permite modificar datos que ya están guardados en una tabla. Podemos actualizar uno o varios campos de un registro específico sin necesidad de agregar un nuevo registro.</a:t>
            </a:r>
            <a:endParaRPr>
              <a:latin typeface="Archivo Narrow"/>
              <a:ea typeface="Archivo Narrow"/>
              <a:cs typeface="Archivo Narrow"/>
              <a:sym typeface="Archivo Narrow"/>
            </a:endParaRPr>
          </a:p>
        </p:txBody>
      </p:sp>
      <p:pic>
        <p:nvPicPr>
          <p:cNvPr id="321" name="Google Shape;321;g2d50ef301ce_0_15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322" name="Google Shape;322;g2d50ef301ce_0_154"/>
          <p:cNvSpPr txBox="1"/>
          <p:nvPr/>
        </p:nvSpPr>
        <p:spPr>
          <a:xfrm>
            <a:off x="1500525" y="2218800"/>
            <a:ext cx="6611400" cy="1850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Actualizar la edad de Ana en la tabla Personas</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"UPDATE Personas SET edad = 24 WHERE nombre = 'Ana'"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commit</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Guardar los cambios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323" name="Google Shape;323;g2d50ef301ce_0_154"/>
          <p:cNvSpPr/>
          <p:nvPr/>
        </p:nvSpPr>
        <p:spPr>
          <a:xfrm>
            <a:off x="952375" y="3117600"/>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d50ef301ce_0_17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33" name="Google Shape;333;g2d50ef301ce_0_172"/>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34" name="Google Shape;334;g2d50ef301ce_0_172"/>
          <p:cNvGrpSpPr/>
          <p:nvPr/>
        </p:nvGrpSpPr>
        <p:grpSpPr>
          <a:xfrm>
            <a:off x="555362" y="631437"/>
            <a:ext cx="700421" cy="692039"/>
            <a:chOff x="0" y="0"/>
            <a:chExt cx="1867789" cy="1845437"/>
          </a:xfrm>
        </p:grpSpPr>
        <p:sp>
          <p:nvSpPr>
            <p:cNvPr id="335" name="Google Shape;335;g2d50ef301ce_0_172"/>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36" name="Google Shape;336;g2d50ef301ce_0_172"/>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g2d50ef301ce_0_172"/>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Eliminando</a:t>
            </a:r>
            <a:r>
              <a:rPr lang="es" sz="3000">
                <a:solidFill>
                  <a:schemeClr val="dk1"/>
                </a:solidFill>
                <a:latin typeface="Archivo Black"/>
                <a:ea typeface="Archivo Black"/>
                <a:cs typeface="Archivo Black"/>
                <a:sym typeface="Archivo Black"/>
              </a:rPr>
              <a:t> datos con DELETE</a:t>
            </a:r>
            <a:endParaRPr b="0" i="0" sz="3100" u="none" cap="none" strike="noStrike">
              <a:solidFill>
                <a:srgbClr val="000000"/>
              </a:solidFill>
              <a:latin typeface="Archivo Black"/>
              <a:ea typeface="Archivo Black"/>
              <a:cs typeface="Archivo Black"/>
              <a:sym typeface="Archivo Black"/>
            </a:endParaRPr>
          </a:p>
        </p:txBody>
      </p:sp>
      <p:sp>
        <p:nvSpPr>
          <p:cNvPr id="338" name="Google Shape;338;g2d50ef301ce_0_172"/>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Finalmente, el comando DELETE en SQL nos permite eliminar registros de una tabla. Es importante recordar usar la </a:t>
            </a:r>
            <a:r>
              <a:rPr lang="es">
                <a:latin typeface="Archivo Narrow"/>
                <a:ea typeface="Archivo Narrow"/>
                <a:cs typeface="Archivo Narrow"/>
                <a:sym typeface="Archivo Narrow"/>
              </a:rPr>
              <a:t>cláusula</a:t>
            </a:r>
            <a:r>
              <a:rPr lang="es">
                <a:latin typeface="Archivo Narrow"/>
                <a:ea typeface="Archivo Narrow"/>
                <a:cs typeface="Archivo Narrow"/>
                <a:sym typeface="Archivo Narrow"/>
              </a:rPr>
              <a:t> WHERE para indicar la condición que deben cumplir los registros a eliminar. Sin ella, borramos toda la tabla.</a:t>
            </a:r>
            <a:endParaRPr>
              <a:latin typeface="Archivo Narrow"/>
              <a:ea typeface="Archivo Narrow"/>
              <a:cs typeface="Archivo Narrow"/>
              <a:sym typeface="Archivo Narrow"/>
            </a:endParaRPr>
          </a:p>
        </p:txBody>
      </p:sp>
      <p:pic>
        <p:nvPicPr>
          <p:cNvPr id="339" name="Google Shape;339;g2d50ef301ce_0_172"/>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340" name="Google Shape;340;g2d50ef301ce_0_172"/>
          <p:cNvSpPr txBox="1"/>
          <p:nvPr/>
        </p:nvSpPr>
        <p:spPr>
          <a:xfrm>
            <a:off x="1500525" y="2218800"/>
            <a:ext cx="6611400" cy="1850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connect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"base_datos.db"</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Conectarse a la base de datos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conexion.</a:t>
            </a:r>
            <a:r>
              <a:rPr lang="es" sz="1050">
                <a:solidFill>
                  <a:srgbClr val="DCBDFB"/>
                </a:solidFill>
                <a:latin typeface="Courier New"/>
                <a:ea typeface="Courier New"/>
                <a:cs typeface="Courier New"/>
                <a:sym typeface="Courier New"/>
              </a:rPr>
              <a:t>cursor</a:t>
            </a:r>
            <a:r>
              <a:rPr lang="es" sz="1050">
                <a:solidFill>
                  <a:srgbClr val="ADBAC7"/>
                </a:solidFill>
                <a:latin typeface="Courier New"/>
                <a:ea typeface="Courier New"/>
                <a:cs typeface="Courier New"/>
                <a:sym typeface="Courier New"/>
              </a:rPr>
              <a:t>()</a:t>
            </a:r>
            <a:r>
              <a:rPr lang="es" sz="1050">
                <a:solidFill>
                  <a:srgbClr val="768390"/>
                </a:solidFill>
                <a:latin typeface="Courier New"/>
                <a:ea typeface="Courier New"/>
                <a:cs typeface="Courier New"/>
                <a:sym typeface="Courier New"/>
              </a:rPr>
              <a:t>                  # Crear un cursor</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Eliminar los registros con nombre "José" en la tabla Personas:</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cursor.</a:t>
            </a:r>
            <a:r>
              <a:rPr lang="es" sz="1050">
                <a:solidFill>
                  <a:srgbClr val="DCBDFB"/>
                </a:solidFill>
                <a:latin typeface="Courier New"/>
                <a:ea typeface="Courier New"/>
                <a:cs typeface="Courier New"/>
                <a:sym typeface="Courier New"/>
              </a:rPr>
              <a:t>execute</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"DELETE FROM Personas WHERE nombre = 'José'"</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commit</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Guardar los cambios</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conexion.</a:t>
            </a:r>
            <a:r>
              <a:rPr lang="es" sz="1050">
                <a:solidFill>
                  <a:srgbClr val="DCBDFB"/>
                </a:solidFill>
                <a:latin typeface="Courier New"/>
                <a:ea typeface="Courier New"/>
                <a:cs typeface="Courier New"/>
                <a:sym typeface="Courier New"/>
              </a:rPr>
              <a:t>close</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Cerrar la conexión</a:t>
            </a:r>
            <a:endParaRPr sz="1050">
              <a:solidFill>
                <a:srgbClr val="F47067"/>
              </a:solidFill>
              <a:latin typeface="Courier New"/>
              <a:ea typeface="Courier New"/>
              <a:cs typeface="Courier New"/>
              <a:sym typeface="Courier New"/>
            </a:endParaRPr>
          </a:p>
        </p:txBody>
      </p:sp>
      <p:sp>
        <p:nvSpPr>
          <p:cNvPr id="341" name="Google Shape;341;g2d50ef301ce_0_172"/>
          <p:cNvSpPr/>
          <p:nvPr/>
        </p:nvSpPr>
        <p:spPr>
          <a:xfrm>
            <a:off x="952375" y="3117600"/>
            <a:ext cx="607200" cy="277500"/>
          </a:xfrm>
          <a:prstGeom prst="rightArrow">
            <a:avLst>
              <a:gd fmla="val 50000" name="adj1"/>
              <a:gd fmla="val 50000" name="adj2"/>
            </a:avLst>
          </a:prstGeom>
          <a:solidFill>
            <a:srgbClr val="F69D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2d4760477cf_0_154"/>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2d4760477cf_0_154"/>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500" u="none" cap="none" strike="noStrike">
                <a:solidFill>
                  <a:srgbClr val="434343"/>
                </a:solidFill>
                <a:latin typeface="Archivo"/>
                <a:ea typeface="Archivo"/>
                <a:cs typeface="Archivo"/>
                <a:sym typeface="Archivo"/>
              </a:rPr>
              <a:t>¡Vamos a la práctica! 🚀</a:t>
            </a:r>
            <a:endParaRPr b="1" i="0" sz="4500" u="none" cap="none" strike="noStrike">
              <a:solidFill>
                <a:srgbClr val="434343"/>
              </a:solidFill>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g2f22587397b_2_0"/>
          <p:cNvSpPr txBox="1"/>
          <p:nvPr/>
        </p:nvSpPr>
        <p:spPr>
          <a:xfrm>
            <a:off x="632700" y="1864600"/>
            <a:ext cx="7878600" cy="83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200" u="none" cap="none" strike="noStrike">
                <a:solidFill>
                  <a:srgbClr val="434343"/>
                </a:solidFill>
                <a:latin typeface="Archivo"/>
                <a:ea typeface="Archivo"/>
                <a:cs typeface="Archivo"/>
                <a:sym typeface="Archivo"/>
              </a:rPr>
              <a:t>¡Les damos la bienvenida! </a:t>
            </a:r>
            <a:endParaRPr b="1" i="0" sz="4200" u="none" cap="none" strike="noStrike">
              <a:solidFill>
                <a:srgbClr val="434343"/>
              </a:solidFill>
              <a:latin typeface="Archivo"/>
              <a:ea typeface="Archivo"/>
              <a:cs typeface="Archivo"/>
              <a:sym typeface="Archivo"/>
            </a:endParaRPr>
          </a:p>
        </p:txBody>
      </p:sp>
      <p:sp>
        <p:nvSpPr>
          <p:cNvPr id="62" name="Google Shape;62;g2f22587397b_2_0"/>
          <p:cNvSpPr/>
          <p:nvPr/>
        </p:nvSpPr>
        <p:spPr>
          <a:xfrm>
            <a:off x="2234850" y="2701950"/>
            <a:ext cx="4674300" cy="52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f22587397b_2_0"/>
          <p:cNvSpPr txBox="1"/>
          <p:nvPr/>
        </p:nvSpPr>
        <p:spPr>
          <a:xfrm>
            <a:off x="2582550" y="2701900"/>
            <a:ext cx="42747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2000" u="none" cap="none" strike="noStrike">
                <a:solidFill>
                  <a:srgbClr val="434343"/>
                </a:solidFill>
                <a:latin typeface="Archivo Medium"/>
                <a:ea typeface="Archivo Medium"/>
                <a:cs typeface="Archivo Medium"/>
                <a:sym typeface="Archivo Medium"/>
              </a:rPr>
              <a:t>Vamos a comenzar a grabar la clase</a:t>
            </a:r>
            <a:endParaRPr b="0" i="0" sz="2000" u="none" cap="none" strike="noStrike">
              <a:solidFill>
                <a:srgbClr val="434343"/>
              </a:solidFill>
              <a:latin typeface="Archivo Medium"/>
              <a:ea typeface="Archivo Medium"/>
              <a:cs typeface="Archivo Medium"/>
              <a:sym typeface="Archivo Medium"/>
            </a:endParaRPr>
          </a:p>
        </p:txBody>
      </p:sp>
      <p:pic>
        <p:nvPicPr>
          <p:cNvPr id="64" name="Google Shape;64;g2f22587397b_2_0"/>
          <p:cNvPicPr preferRelativeResize="0"/>
          <p:nvPr/>
        </p:nvPicPr>
        <p:blipFill rotWithShape="1">
          <a:blip r:embed="rId4">
            <a:alphaModFix/>
          </a:blip>
          <a:srcRect b="0" l="0" r="0" t="0"/>
          <a:stretch/>
        </p:blipFill>
        <p:spPr>
          <a:xfrm>
            <a:off x="2327375" y="2813588"/>
            <a:ext cx="297825" cy="2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d4760477cf_0_159"/>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57" name="Google Shape;357;g2d4760477cf_0_15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58" name="Google Shape;358;g2d4760477cf_0_159"/>
          <p:cNvGrpSpPr/>
          <p:nvPr/>
        </p:nvGrpSpPr>
        <p:grpSpPr>
          <a:xfrm>
            <a:off x="555362" y="631437"/>
            <a:ext cx="700421" cy="692039"/>
            <a:chOff x="0" y="0"/>
            <a:chExt cx="1867789" cy="1845437"/>
          </a:xfrm>
        </p:grpSpPr>
        <p:sp>
          <p:nvSpPr>
            <p:cNvPr id="359" name="Google Shape;359;g2d4760477cf_0_15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60" name="Google Shape;360;g2d4760477cf_0_15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g2d4760477cf_0_159"/>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62" name="Google Shape;362;g2d4760477cf_0_159"/>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000000"/>
                </a:solidFill>
                <a:latin typeface="Archivo Narrow"/>
                <a:ea typeface="Archivo Narrow"/>
                <a:cs typeface="Archivo Narrow"/>
                <a:sym typeface="Archivo Narrow"/>
              </a:rPr>
              <a:t>Ejercicios prácticos</a:t>
            </a:r>
            <a:endParaRPr b="1" i="0" sz="700" u="none" cap="none" strike="noStrike">
              <a:solidFill>
                <a:srgbClr val="000000"/>
              </a:solidFill>
              <a:latin typeface="Archivo Narrow"/>
              <a:ea typeface="Archivo Narrow"/>
              <a:cs typeface="Archivo Narrow"/>
              <a:sym typeface="Archivo Narrow"/>
            </a:endParaRPr>
          </a:p>
        </p:txBody>
      </p:sp>
      <p:grpSp>
        <p:nvGrpSpPr>
          <p:cNvPr id="363" name="Google Shape;363;g2d4760477cf_0_159"/>
          <p:cNvGrpSpPr/>
          <p:nvPr/>
        </p:nvGrpSpPr>
        <p:grpSpPr>
          <a:xfrm>
            <a:off x="1342695" y="1017800"/>
            <a:ext cx="4971433" cy="382795"/>
            <a:chOff x="0" y="-9525"/>
            <a:chExt cx="1657918" cy="201641"/>
          </a:xfrm>
        </p:grpSpPr>
        <p:sp>
          <p:nvSpPr>
            <p:cNvPr id="364" name="Google Shape;364;g2d4760477cf_0_159"/>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7843"/>
              </a:srgbClr>
            </a:solidFill>
            <a:ln>
              <a:noFill/>
            </a:ln>
          </p:spPr>
        </p:sp>
        <p:sp>
          <p:nvSpPr>
            <p:cNvPr id="365" name="Google Shape;365;g2d4760477cf_0_159"/>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66" name="Google Shape;366;g2d4760477cf_0_159"/>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67" name="Google Shape;367;g2d4760477cf_0_159"/>
          <p:cNvGrpSpPr/>
          <p:nvPr/>
        </p:nvGrpSpPr>
        <p:grpSpPr>
          <a:xfrm>
            <a:off x="555375" y="1658250"/>
            <a:ext cx="8060577" cy="297305"/>
            <a:chOff x="-2" y="-9525"/>
            <a:chExt cx="1916356" cy="156600"/>
          </a:xfrm>
        </p:grpSpPr>
        <p:sp>
          <p:nvSpPr>
            <p:cNvPr id="368" name="Google Shape;368;g2d4760477cf_0_159"/>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6274"/>
              </a:srgbClr>
            </a:solidFill>
            <a:ln>
              <a:noFill/>
            </a:ln>
          </p:spPr>
        </p:sp>
        <p:sp>
          <p:nvSpPr>
            <p:cNvPr id="369" name="Google Shape;369;g2d4760477cf_0_159"/>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70" name="Google Shape;370;g2d4760477cf_0_159"/>
          <p:cNvSpPr txBox="1"/>
          <p:nvPr/>
        </p:nvSpPr>
        <p:spPr>
          <a:xfrm>
            <a:off x="555475" y="1691400"/>
            <a:ext cx="45198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 Agregar múltiples registros</a:t>
            </a:r>
            <a:endParaRPr sz="1600">
              <a:latin typeface="Archivo Black"/>
              <a:ea typeface="Archivo Black"/>
              <a:cs typeface="Archivo Black"/>
              <a:sym typeface="Archivo Black"/>
            </a:endParaRPr>
          </a:p>
        </p:txBody>
      </p:sp>
      <p:sp>
        <p:nvSpPr>
          <p:cNvPr id="371" name="Google Shape;371;g2d4760477cf_0_159"/>
          <p:cNvSpPr txBox="1"/>
          <p:nvPr/>
        </p:nvSpPr>
        <p:spPr>
          <a:xfrm>
            <a:off x="1642900" y="1045725"/>
            <a:ext cx="3606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372" name="Google Shape;372;g2d4760477cf_0_159"/>
          <p:cNvSpPr txBox="1"/>
          <p:nvPr/>
        </p:nvSpPr>
        <p:spPr>
          <a:xfrm>
            <a:off x="555475" y="2061325"/>
            <a:ext cx="3780300" cy="17886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sz="1300">
                <a:solidFill>
                  <a:schemeClr val="dk1"/>
                </a:solidFill>
                <a:latin typeface="Archivo Narrow"/>
                <a:ea typeface="Archivo Narrow"/>
                <a:cs typeface="Archivo Narrow"/>
                <a:sym typeface="Archivo Narrow"/>
              </a:rPr>
              <a:t>Crea un programa en Python que inserte varios registros en la tabla Personas usando una lista de tuplas predefinida. Cada tupla debe contener un nombre, una edad y una ciudad. </a:t>
            </a:r>
            <a:endParaRPr sz="13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None/>
            </a:pPr>
            <a:r>
              <a:t/>
            </a:r>
            <a:endParaRPr sz="8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None/>
            </a:pPr>
            <a:r>
              <a:rPr lang="es" sz="1300">
                <a:solidFill>
                  <a:schemeClr val="dk1"/>
                </a:solidFill>
                <a:latin typeface="Archivo Narrow"/>
                <a:ea typeface="Archivo Narrow"/>
                <a:cs typeface="Archivo Narrow"/>
                <a:sym typeface="Archivo Narrow"/>
              </a:rPr>
              <a:t>Usá un bucle para recorrer la lista e insertar cada persona en la base de datos. La lista debe tener al menos cinco personas nuevas y al finalizar el programa deben mostrarse todos los registros en la tabla Personas.</a:t>
            </a:r>
            <a:endParaRPr sz="1300">
              <a:solidFill>
                <a:schemeClr val="dk1"/>
              </a:solidFill>
              <a:latin typeface="Archivo Narrow"/>
              <a:ea typeface="Archivo Narrow"/>
              <a:cs typeface="Archivo Narrow"/>
              <a:sym typeface="Archivo Narrow"/>
            </a:endParaRPr>
          </a:p>
        </p:txBody>
      </p:sp>
      <p:sp>
        <p:nvSpPr>
          <p:cNvPr id="373" name="Google Shape;373;g2d4760477cf_0_159"/>
          <p:cNvSpPr txBox="1"/>
          <p:nvPr/>
        </p:nvSpPr>
        <p:spPr>
          <a:xfrm>
            <a:off x="4687800" y="2501400"/>
            <a:ext cx="3696600" cy="18342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nuevas_personas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"Esteban"</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32</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"Mar del Plata"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"Valeria"</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27</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"Bahía Blanca"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"Fernando"</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41</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"Rosario"</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"Carolina"</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29</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"La Plata"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"Juan"</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35</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"Córdoba"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a:t>
            </a:r>
            <a:endParaRPr sz="1050">
              <a:solidFill>
                <a:srgbClr val="F47067"/>
              </a:solidFill>
              <a:latin typeface="Courier New"/>
              <a:ea typeface="Courier New"/>
              <a:cs typeface="Courier New"/>
              <a:sym typeface="Courier New"/>
            </a:endParaRPr>
          </a:p>
        </p:txBody>
      </p:sp>
      <p:sp>
        <p:nvSpPr>
          <p:cNvPr id="374" name="Google Shape;374;g2d4760477cf_0_159"/>
          <p:cNvSpPr txBox="1"/>
          <p:nvPr/>
        </p:nvSpPr>
        <p:spPr>
          <a:xfrm>
            <a:off x="4687800" y="2111850"/>
            <a:ext cx="3780300" cy="2001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sz="1300">
                <a:solidFill>
                  <a:schemeClr val="dk1"/>
                </a:solidFill>
                <a:latin typeface="Archivo Narrow"/>
                <a:ea typeface="Archivo Narrow"/>
                <a:cs typeface="Archivo Narrow"/>
                <a:sym typeface="Archivo Narrow"/>
              </a:rPr>
              <a:t>La lista de tuplas tiene una estructura como la siguiente:</a:t>
            </a:r>
            <a:endParaRPr sz="1300">
              <a:solidFill>
                <a:schemeClr val="dk1"/>
              </a:solidFill>
              <a:latin typeface="Archivo Narrow"/>
              <a:ea typeface="Archivo Narrow"/>
              <a:cs typeface="Archivo Narrow"/>
              <a:sym typeface="Archivo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d4ce30e716_0_47"/>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84" name="Google Shape;384;g2d4ce30e716_0_47"/>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85" name="Google Shape;385;g2d4ce30e716_0_47"/>
          <p:cNvGrpSpPr/>
          <p:nvPr/>
        </p:nvGrpSpPr>
        <p:grpSpPr>
          <a:xfrm>
            <a:off x="555362" y="631437"/>
            <a:ext cx="700421" cy="692039"/>
            <a:chOff x="0" y="0"/>
            <a:chExt cx="1867789" cy="1845437"/>
          </a:xfrm>
        </p:grpSpPr>
        <p:sp>
          <p:nvSpPr>
            <p:cNvPr id="386" name="Google Shape;386;g2d4ce30e716_0_47"/>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87" name="Google Shape;387;g2d4ce30e716_0_47"/>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8" name="Google Shape;388;g2d4ce30e716_0_47"/>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89" name="Google Shape;389;g2d4ce30e716_0_47"/>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000000"/>
                </a:solidFill>
                <a:latin typeface="Archivo Narrow"/>
                <a:ea typeface="Archivo Narrow"/>
                <a:cs typeface="Archivo Narrow"/>
                <a:sym typeface="Archivo Narrow"/>
              </a:rPr>
              <a:t>Ejercicios prácticos</a:t>
            </a:r>
            <a:endParaRPr b="1" i="0" sz="700" u="none" cap="none" strike="noStrike">
              <a:solidFill>
                <a:srgbClr val="000000"/>
              </a:solidFill>
              <a:latin typeface="Archivo Narrow"/>
              <a:ea typeface="Archivo Narrow"/>
              <a:cs typeface="Archivo Narrow"/>
              <a:sym typeface="Archivo Narrow"/>
            </a:endParaRPr>
          </a:p>
        </p:txBody>
      </p:sp>
      <p:grpSp>
        <p:nvGrpSpPr>
          <p:cNvPr id="390" name="Google Shape;390;g2d4ce30e716_0_47"/>
          <p:cNvGrpSpPr/>
          <p:nvPr/>
        </p:nvGrpSpPr>
        <p:grpSpPr>
          <a:xfrm>
            <a:off x="1342695" y="1017800"/>
            <a:ext cx="4971433" cy="382795"/>
            <a:chOff x="0" y="-9525"/>
            <a:chExt cx="1657918" cy="201641"/>
          </a:xfrm>
        </p:grpSpPr>
        <p:sp>
          <p:nvSpPr>
            <p:cNvPr id="391" name="Google Shape;391;g2d4ce30e716_0_47"/>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35"/>
              </a:srgbClr>
            </a:solidFill>
            <a:ln>
              <a:noFill/>
            </a:ln>
          </p:spPr>
        </p:sp>
        <p:sp>
          <p:nvSpPr>
            <p:cNvPr id="392" name="Google Shape;392;g2d4ce30e716_0_47"/>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3" name="Google Shape;393;g2d4ce30e716_0_47"/>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94" name="Google Shape;394;g2d4ce30e716_0_47"/>
          <p:cNvGrpSpPr/>
          <p:nvPr/>
        </p:nvGrpSpPr>
        <p:grpSpPr>
          <a:xfrm>
            <a:off x="555375" y="1658250"/>
            <a:ext cx="8196255" cy="297305"/>
            <a:chOff x="-2" y="-9525"/>
            <a:chExt cx="1916356" cy="156600"/>
          </a:xfrm>
        </p:grpSpPr>
        <p:sp>
          <p:nvSpPr>
            <p:cNvPr id="395" name="Google Shape;395;g2d4ce30e716_0_47"/>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6666"/>
              </a:srgbClr>
            </a:solidFill>
            <a:ln>
              <a:noFill/>
            </a:ln>
          </p:spPr>
        </p:sp>
        <p:sp>
          <p:nvSpPr>
            <p:cNvPr id="396" name="Google Shape;396;g2d4ce30e716_0_47"/>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7" name="Google Shape;397;g2d4ce30e716_0_47"/>
          <p:cNvSpPr txBox="1"/>
          <p:nvPr/>
        </p:nvSpPr>
        <p:spPr>
          <a:xfrm>
            <a:off x="555475" y="1691400"/>
            <a:ext cx="81252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 Eliminación de registros según una condición</a:t>
            </a:r>
            <a:endParaRPr b="0" i="0" sz="1600" u="none" cap="none" strike="noStrike">
              <a:solidFill>
                <a:srgbClr val="000000"/>
              </a:solidFill>
              <a:latin typeface="Archivo Black"/>
              <a:ea typeface="Archivo Black"/>
              <a:cs typeface="Archivo Black"/>
              <a:sym typeface="Archivo Black"/>
            </a:endParaRPr>
          </a:p>
        </p:txBody>
      </p:sp>
      <p:sp>
        <p:nvSpPr>
          <p:cNvPr id="398" name="Google Shape;398;g2d4ce30e716_0_47"/>
          <p:cNvSpPr txBox="1"/>
          <p:nvPr/>
        </p:nvSpPr>
        <p:spPr>
          <a:xfrm>
            <a:off x="1642900" y="1045725"/>
            <a:ext cx="3606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399" name="Google Shape;399;g2d4ce30e716_0_47"/>
          <p:cNvSpPr txBox="1"/>
          <p:nvPr/>
        </p:nvSpPr>
        <p:spPr>
          <a:xfrm>
            <a:off x="4872475" y="2170250"/>
            <a:ext cx="3808200" cy="21213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sz="1300">
                <a:solidFill>
                  <a:schemeClr val="dk1"/>
                </a:solidFill>
                <a:latin typeface="Archivo Narrow"/>
                <a:ea typeface="Archivo Narrow"/>
                <a:cs typeface="Archivo Narrow"/>
                <a:sym typeface="Archivo Narrow"/>
              </a:rPr>
              <a:t>Desarrollá un programa en Python que elimine todos los registros en la tabla Personas donde la edad sea menor a 25 años</a:t>
            </a:r>
            <a:endParaRPr sz="13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3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lang="es" sz="1300">
                <a:solidFill>
                  <a:schemeClr val="dk1"/>
                </a:solidFill>
                <a:latin typeface="Archivo Narrow"/>
                <a:ea typeface="Archivo Narrow"/>
                <a:cs typeface="Archivo Narrow"/>
                <a:sym typeface="Archivo Narrow"/>
              </a:rPr>
              <a:t> Al final del programa, mostrá todos los registros restantes para confirmar que se han eliminado correctamente aquellos que cumplen con la condición establecida.</a:t>
            </a:r>
            <a:endParaRPr sz="13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300">
              <a:solidFill>
                <a:schemeClr val="dk1"/>
              </a:solidFill>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sz="1300">
              <a:solidFill>
                <a:schemeClr val="dk1"/>
              </a:solidFill>
              <a:latin typeface="Archivo Narrow"/>
              <a:ea typeface="Archivo Narrow"/>
              <a:cs typeface="Archivo Narrow"/>
              <a:sym typeface="Archivo Narrow"/>
            </a:endParaRPr>
          </a:p>
        </p:txBody>
      </p:sp>
      <p:pic>
        <p:nvPicPr>
          <p:cNvPr id="400" name="Google Shape;400;g2d4ce30e716_0_47"/>
          <p:cNvPicPr preferRelativeResize="0"/>
          <p:nvPr/>
        </p:nvPicPr>
        <p:blipFill rotWithShape="1">
          <a:blip r:embed="rId6">
            <a:alphaModFix/>
          </a:blip>
          <a:srcRect b="44342" l="0" r="0" t="0"/>
          <a:stretch/>
        </p:blipFill>
        <p:spPr>
          <a:xfrm>
            <a:off x="555350" y="2119450"/>
            <a:ext cx="4113925" cy="2289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g2f22587397b_2_15"/>
          <p:cNvSpPr txBox="1"/>
          <p:nvPr/>
        </p:nvSpPr>
        <p:spPr>
          <a:xfrm>
            <a:off x="3714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0" name="Google Shape;70;g2f22587397b_2_15"/>
          <p:cNvSpPr txBox="1"/>
          <p:nvPr/>
        </p:nvSpPr>
        <p:spPr>
          <a:xfrm>
            <a:off x="4697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4</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1" name="Google Shape;71;g2f22587397b_2_15"/>
          <p:cNvSpPr txBox="1"/>
          <p:nvPr/>
        </p:nvSpPr>
        <p:spPr>
          <a:xfrm>
            <a:off x="3559255" y="2069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600" u="none" cap="none" strike="noStrike">
                <a:solidFill>
                  <a:schemeClr val="lt1"/>
                </a:solidFill>
                <a:latin typeface="Archivo Thin"/>
                <a:ea typeface="Archivo Thin"/>
                <a:cs typeface="Archivo Thin"/>
                <a:sym typeface="Archivo Thin"/>
              </a:rPr>
              <a:t>Bases de Datos</a:t>
            </a:r>
            <a:endParaRPr b="0" i="0" sz="1600" u="none" cap="none" strike="noStrike">
              <a:solidFill>
                <a:schemeClr val="lt1"/>
              </a:solidFill>
              <a:latin typeface="Archivo Thin"/>
              <a:ea typeface="Archivo Thin"/>
              <a:cs typeface="Archivo Thin"/>
              <a:sym typeface="Archivo Thin"/>
            </a:endParaRPr>
          </a:p>
        </p:txBody>
      </p:sp>
      <p:sp>
        <p:nvSpPr>
          <p:cNvPr id="72" name="Google Shape;72;g2f22587397b_2_15"/>
          <p:cNvSpPr txBox="1"/>
          <p:nvPr/>
        </p:nvSpPr>
        <p:spPr>
          <a:xfrm>
            <a:off x="3192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Instalación y uso del módulo SQLite</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Consultas SQL básicas desde Python con SQLite</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Consultas SQL básicas: SELECT, INSERT, UPDATE, DELETE</a:t>
            </a:r>
            <a:endParaRPr sz="1000">
              <a:solidFill>
                <a:schemeClr val="lt1"/>
              </a:solidFill>
              <a:latin typeface="Archivo Thin"/>
              <a:ea typeface="Archivo Thin"/>
              <a:cs typeface="Archivo Thin"/>
              <a:sym typeface="Archivo Thin"/>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chivo Thin"/>
              <a:ea typeface="Archivo Thin"/>
              <a:cs typeface="Archivo Thin"/>
              <a:sym typeface="Archivo Thin"/>
            </a:endParaRPr>
          </a:p>
        </p:txBody>
      </p:sp>
      <p:sp>
        <p:nvSpPr>
          <p:cNvPr id="73" name="Google Shape;73;g2f22587397b_2_15"/>
          <p:cNvSpPr txBox="1"/>
          <p:nvPr/>
        </p:nvSpPr>
        <p:spPr>
          <a:xfrm>
            <a:off x="6295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4" name="Google Shape;74;g2f22587397b_2_15"/>
          <p:cNvSpPr txBox="1"/>
          <p:nvPr/>
        </p:nvSpPr>
        <p:spPr>
          <a:xfrm>
            <a:off x="7278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5</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5" name="Google Shape;75;g2f22587397b_2_15"/>
          <p:cNvSpPr txBox="1"/>
          <p:nvPr/>
        </p:nvSpPr>
        <p:spPr>
          <a:xfrm>
            <a:off x="6140250" y="2069275"/>
            <a:ext cx="19362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SQLite</a:t>
            </a:r>
            <a:endParaRPr b="0" i="0" sz="1600" u="none" cap="none" strike="noStrike">
              <a:solidFill>
                <a:schemeClr val="lt1"/>
              </a:solidFill>
              <a:latin typeface="Archivo Thin"/>
              <a:ea typeface="Archivo Thin"/>
              <a:cs typeface="Archivo Thin"/>
              <a:sym typeface="Archivo Thin"/>
            </a:endParaRPr>
          </a:p>
        </p:txBody>
      </p:sp>
      <p:sp>
        <p:nvSpPr>
          <p:cNvPr id="76" name="Google Shape;76;g2f22587397b_2_15"/>
          <p:cNvSpPr txBox="1"/>
          <p:nvPr/>
        </p:nvSpPr>
        <p:spPr>
          <a:xfrm>
            <a:off x="5773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Definimos y creamos la base de datos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Agregamos a las funciones creadas antes de las consultas de SQL</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Revisión del enunciado del TFI</a:t>
            </a:r>
            <a:endParaRPr sz="1000">
              <a:solidFill>
                <a:schemeClr val="lt1"/>
              </a:solidFill>
              <a:latin typeface="Archivo Thin"/>
              <a:ea typeface="Archivo Thin"/>
              <a:cs typeface="Archivo Thin"/>
              <a:sym typeface="Archivo Thin"/>
            </a:endParaRPr>
          </a:p>
          <a:p>
            <a:pPr indent="0" lvl="0" marL="457200" marR="0" rtl="0" algn="l">
              <a:lnSpc>
                <a:spcPct val="100000"/>
              </a:lnSpc>
              <a:spcBef>
                <a:spcPts val="0"/>
              </a:spcBef>
              <a:spcAft>
                <a:spcPts val="0"/>
              </a:spcAft>
              <a:buNone/>
            </a:pPr>
            <a:r>
              <a:t/>
            </a:r>
            <a:endParaRPr sz="1000">
              <a:solidFill>
                <a:schemeClr val="lt1"/>
              </a:solidFill>
              <a:latin typeface="Archivo Thin"/>
              <a:ea typeface="Archivo Thin"/>
              <a:cs typeface="Archivo Thin"/>
              <a:sym typeface="Archivo Th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chivo Thin"/>
              <a:ea typeface="Archivo Thin"/>
              <a:cs typeface="Archivo Thin"/>
              <a:sym typeface="Archivo Thin"/>
            </a:endParaRPr>
          </a:p>
        </p:txBody>
      </p:sp>
      <p:sp>
        <p:nvSpPr>
          <p:cNvPr id="77" name="Google Shape;77;g2f22587397b_2_15"/>
          <p:cNvSpPr txBox="1"/>
          <p:nvPr/>
        </p:nvSpPr>
        <p:spPr>
          <a:xfrm>
            <a:off x="1133500" y="1309588"/>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8" name="Google Shape;78;g2f22587397b_2_15"/>
          <p:cNvSpPr txBox="1"/>
          <p:nvPr/>
        </p:nvSpPr>
        <p:spPr>
          <a:xfrm>
            <a:off x="2116325" y="1271038"/>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3</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9" name="Google Shape;79;g2f22587397b_2_15"/>
          <p:cNvSpPr txBox="1"/>
          <p:nvPr/>
        </p:nvSpPr>
        <p:spPr>
          <a:xfrm>
            <a:off x="978255" y="2069263"/>
            <a:ext cx="179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Bases de Datos</a:t>
            </a:r>
            <a:endParaRPr b="0" i="0" sz="1600" u="none" cap="none" strike="noStrike">
              <a:solidFill>
                <a:schemeClr val="lt1"/>
              </a:solidFill>
              <a:latin typeface="Archivo Thin"/>
              <a:ea typeface="Archivo Thin"/>
              <a:cs typeface="Archivo Thin"/>
              <a:sym typeface="Archivo Thin"/>
            </a:endParaRPr>
          </a:p>
        </p:txBody>
      </p:sp>
      <p:sp>
        <p:nvSpPr>
          <p:cNvPr id="80" name="Google Shape;80;g2f22587397b_2_15"/>
          <p:cNvSpPr txBox="1"/>
          <p:nvPr/>
        </p:nvSpPr>
        <p:spPr>
          <a:xfrm>
            <a:off x="611750" y="2438563"/>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Concepto y utilidad de los módulos en Python</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Introducción a Bases de datos.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Idea de tabla, campo, índice, clave, etc.</a:t>
            </a:r>
            <a:endParaRPr sz="1000">
              <a:solidFill>
                <a:schemeClr val="lt1"/>
              </a:solidFill>
              <a:latin typeface="Archivo Thin"/>
              <a:ea typeface="Archivo Thin"/>
              <a:cs typeface="Archivo Thin"/>
              <a:sym typeface="Archivo Thin"/>
            </a:endParaRPr>
          </a:p>
          <a:p>
            <a:pPr indent="0" lvl="0" marL="0" marR="0" rtl="0" algn="l">
              <a:lnSpc>
                <a:spcPct val="100000"/>
              </a:lnSpc>
              <a:spcBef>
                <a:spcPts val="0"/>
              </a:spcBef>
              <a:spcAft>
                <a:spcPts val="0"/>
              </a:spcAft>
              <a:buNone/>
            </a:pPr>
            <a:r>
              <a:t/>
            </a:r>
            <a:endParaRPr sz="1000">
              <a:solidFill>
                <a:schemeClr val="lt1"/>
              </a:solidFill>
              <a:latin typeface="Archivo Thin"/>
              <a:ea typeface="Archivo Thin"/>
              <a:cs typeface="Archivo Thin"/>
              <a:sym typeface="Archivo Th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chivo Thin"/>
              <a:ea typeface="Archivo Thin"/>
              <a:cs typeface="Archivo Thin"/>
              <a:sym typeface="Archivo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g2243cb1caa2_0_0"/>
          <p:cNvSpPr txBox="1"/>
          <p:nvPr/>
        </p:nvSpPr>
        <p:spPr>
          <a:xfrm>
            <a:off x="718000" y="649725"/>
            <a:ext cx="5361900" cy="7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s" sz="3700" u="none" cap="none" strike="noStrike">
                <a:solidFill>
                  <a:srgbClr val="434343"/>
                </a:solidFill>
                <a:latin typeface="Archivo Narrow"/>
                <a:ea typeface="Archivo Narrow"/>
                <a:cs typeface="Archivo Narrow"/>
                <a:sym typeface="Archivo Narrow"/>
              </a:rPr>
              <a:t>Pero antes…</a:t>
            </a:r>
            <a:endParaRPr b="1" i="0" sz="3800" u="none" cap="none" strike="noStrike">
              <a:solidFill>
                <a:srgbClr val="434343"/>
              </a:solidFill>
              <a:latin typeface="Archivo Narrow"/>
              <a:ea typeface="Archivo Narrow"/>
              <a:cs typeface="Archivo Narrow"/>
              <a:sym typeface="Archivo Narrow"/>
            </a:endParaRPr>
          </a:p>
        </p:txBody>
      </p:sp>
      <p:sp>
        <p:nvSpPr>
          <p:cNvPr id="86" name="Google Shape;86;g2243cb1caa2_0_0"/>
          <p:cNvSpPr/>
          <p:nvPr/>
        </p:nvSpPr>
        <p:spPr>
          <a:xfrm>
            <a:off x="2622338" y="2196450"/>
            <a:ext cx="5984700" cy="882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3000" u="none" cap="none" strike="noStrike">
                <a:solidFill>
                  <a:srgbClr val="434343"/>
                </a:solidFill>
                <a:latin typeface="Archivo Narrow"/>
                <a:ea typeface="Archivo Narrow"/>
                <a:cs typeface="Archivo Narrow"/>
                <a:sym typeface="Archivo Narrow"/>
              </a:rPr>
              <a:t>¡Resolvamos los “</a:t>
            </a:r>
            <a:r>
              <a:rPr b="1" i="0" lang="es" sz="3000" u="none" cap="none" strike="noStrike">
                <a:solidFill>
                  <a:srgbClr val="434343"/>
                </a:solidFill>
                <a:latin typeface="Archivo Narrow"/>
                <a:ea typeface="Archivo Narrow"/>
                <a:cs typeface="Archivo Narrow"/>
                <a:sym typeface="Archivo Narrow"/>
              </a:rPr>
              <a:t>Ejercicios prácticos</a:t>
            </a:r>
            <a:r>
              <a:rPr b="0" i="0" lang="es" sz="3000" u="none" cap="none" strike="noStrike">
                <a:solidFill>
                  <a:srgbClr val="434343"/>
                </a:solidFill>
                <a:latin typeface="Archivo Narrow"/>
                <a:ea typeface="Archivo Narrow"/>
                <a:cs typeface="Archivo Narrow"/>
                <a:sym typeface="Archivo Narrow"/>
              </a:rPr>
              <a:t>” de la clase anterior!</a:t>
            </a:r>
            <a:endParaRPr b="0" i="0" sz="3000" u="none" cap="none" strike="noStrike">
              <a:solidFill>
                <a:srgbClr val="434343"/>
              </a:solidFill>
              <a:latin typeface="Archivo Narrow"/>
              <a:ea typeface="Archivo Narrow"/>
              <a:cs typeface="Archivo Narrow"/>
              <a:sym typeface="Archivo Narrow"/>
            </a:endParaRPr>
          </a:p>
        </p:txBody>
      </p:sp>
      <p:grpSp>
        <p:nvGrpSpPr>
          <p:cNvPr id="87" name="Google Shape;87;g2243cb1caa2_0_0"/>
          <p:cNvGrpSpPr/>
          <p:nvPr/>
        </p:nvGrpSpPr>
        <p:grpSpPr>
          <a:xfrm>
            <a:off x="896513" y="1877400"/>
            <a:ext cx="1614234" cy="1678793"/>
            <a:chOff x="0" y="-9525"/>
            <a:chExt cx="354123" cy="394843"/>
          </a:xfrm>
        </p:grpSpPr>
        <p:sp>
          <p:nvSpPr>
            <p:cNvPr id="88" name="Google Shape;88;g2243cb1caa2_0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89" name="Google Shape;89;g2243cb1caa2_0_0"/>
            <p:cNvSpPr txBox="1"/>
            <p:nvPr/>
          </p:nvSpPr>
          <p:spPr>
            <a:xfrm>
              <a:off x="0" y="-9525"/>
              <a:ext cx="354000" cy="394800"/>
            </a:xfrm>
            <a:prstGeom prst="rect">
              <a:avLst/>
            </a:prstGeom>
            <a:solidFill>
              <a:srgbClr val="D2A6F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90" name="Google Shape;90;g2243cb1caa2_0_0"/>
          <p:cNvPicPr preferRelativeResize="0"/>
          <p:nvPr/>
        </p:nvPicPr>
        <p:blipFill rotWithShape="1">
          <a:blip r:embed="rId4">
            <a:alphaModFix/>
          </a:blip>
          <a:srcRect b="0" l="0" r="0" t="0"/>
          <a:stretch/>
        </p:blipFill>
        <p:spPr>
          <a:xfrm>
            <a:off x="1094025" y="2107200"/>
            <a:ext cx="1219200" cy="1219200"/>
          </a:xfrm>
          <a:prstGeom prst="rect">
            <a:avLst/>
          </a:prstGeom>
          <a:noFill/>
          <a:ln>
            <a:noFill/>
          </a:ln>
        </p:spPr>
      </p:pic>
      <p:cxnSp>
        <p:nvCxnSpPr>
          <p:cNvPr id="91" name="Google Shape;91;g2243cb1caa2_0_0"/>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d48c520f13_0_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01" name="Google Shape;101;g2d48c520f13_0_3"/>
          <p:cNvGrpSpPr/>
          <p:nvPr/>
        </p:nvGrpSpPr>
        <p:grpSpPr>
          <a:xfrm>
            <a:off x="1886926" y="1931823"/>
            <a:ext cx="995192" cy="1109627"/>
            <a:chOff x="0" y="-9525"/>
            <a:chExt cx="354123" cy="394843"/>
          </a:xfrm>
        </p:grpSpPr>
        <p:sp>
          <p:nvSpPr>
            <p:cNvPr id="102" name="Google Shape;102;g2d48c520f13_0_3"/>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103" name="Google Shape;103;g2d48c520f13_0_3"/>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04" name="Google Shape;104;g2d48c520f13_0_3"/>
          <p:cNvSpPr txBox="1"/>
          <p:nvPr/>
        </p:nvSpPr>
        <p:spPr>
          <a:xfrm>
            <a:off x="2961725" y="2111575"/>
            <a:ext cx="6063300" cy="7080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Clr>
                <a:srgbClr val="000000"/>
              </a:buClr>
              <a:buSzPts val="5200"/>
              <a:buFont typeface="Arial"/>
              <a:buNone/>
            </a:pPr>
            <a:r>
              <a:rPr b="1" lang="es" sz="4600">
                <a:solidFill>
                  <a:srgbClr val="434343"/>
                </a:solidFill>
                <a:latin typeface="Archivo Narrow"/>
                <a:ea typeface="Archivo Narrow"/>
                <a:cs typeface="Archivo Narrow"/>
                <a:sym typeface="Archivo Narrow"/>
              </a:rPr>
              <a:t>Fundamentos SQL </a:t>
            </a:r>
            <a:endParaRPr b="0" i="0" sz="100" u="none" cap="none" strike="noStrike">
              <a:solidFill>
                <a:srgbClr val="000000"/>
              </a:solidFill>
              <a:latin typeface="Arial"/>
              <a:ea typeface="Arial"/>
              <a:cs typeface="Arial"/>
              <a:sym typeface="Arial"/>
            </a:endParaRPr>
          </a:p>
        </p:txBody>
      </p:sp>
      <p:pic>
        <p:nvPicPr>
          <p:cNvPr id="105" name="Google Shape;105;g2d48c520f13_0_3"/>
          <p:cNvPicPr preferRelativeResize="0"/>
          <p:nvPr/>
        </p:nvPicPr>
        <p:blipFill>
          <a:blip r:embed="rId4">
            <a:alphaModFix/>
          </a:blip>
          <a:stretch>
            <a:fillRect/>
          </a:stretch>
        </p:blipFill>
        <p:spPr>
          <a:xfrm>
            <a:off x="1985060" y="2055187"/>
            <a:ext cx="798932" cy="86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0210dc0ce7_1_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15" name="Google Shape;115;g30210dc0ce7_1_1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16" name="Google Shape;116;g30210dc0ce7_1_15"/>
          <p:cNvGrpSpPr/>
          <p:nvPr/>
        </p:nvGrpSpPr>
        <p:grpSpPr>
          <a:xfrm>
            <a:off x="555362" y="631437"/>
            <a:ext cx="700421" cy="692039"/>
            <a:chOff x="0" y="0"/>
            <a:chExt cx="1867789" cy="1845437"/>
          </a:xfrm>
        </p:grpSpPr>
        <p:sp>
          <p:nvSpPr>
            <p:cNvPr id="117" name="Google Shape;117;g30210dc0ce7_1_1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18" name="Google Shape;118;g30210dc0ce7_1_1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g30210dc0ce7_1_15"/>
          <p:cNvSpPr txBox="1"/>
          <p:nvPr/>
        </p:nvSpPr>
        <p:spPr>
          <a:xfrm>
            <a:off x="1342696" y="719975"/>
            <a:ext cx="73173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2800">
                <a:latin typeface="Archivo Black"/>
                <a:ea typeface="Archivo Black"/>
                <a:cs typeface="Archivo Black"/>
                <a:sym typeface="Archivo Black"/>
              </a:rPr>
              <a:t>¿Qué es SQLite y para qué sirve?</a:t>
            </a:r>
            <a:endParaRPr b="0" i="0" sz="2800" u="none" cap="none" strike="noStrike">
              <a:solidFill>
                <a:srgbClr val="000000"/>
              </a:solidFill>
              <a:latin typeface="Archivo Black"/>
              <a:ea typeface="Archivo Black"/>
              <a:cs typeface="Archivo Black"/>
              <a:sym typeface="Archivo Black"/>
            </a:endParaRPr>
          </a:p>
        </p:txBody>
      </p:sp>
      <p:sp>
        <p:nvSpPr>
          <p:cNvPr id="120" name="Google Shape;120;g30210dc0ce7_1_15"/>
          <p:cNvSpPr txBox="1"/>
          <p:nvPr/>
        </p:nvSpPr>
        <p:spPr>
          <a:xfrm>
            <a:off x="4417750" y="1743750"/>
            <a:ext cx="3815400" cy="2284500"/>
          </a:xfrm>
          <a:prstGeom prst="rect">
            <a:avLst/>
          </a:prstGeom>
          <a:noFill/>
          <a:ln>
            <a:noFill/>
          </a:ln>
        </p:spPr>
        <p:txBody>
          <a:bodyPr anchorCtr="0" anchor="t" bIns="0" lIns="0" spcFirstLastPara="1" rIns="0" wrap="square" tIns="0">
            <a:spAutoFit/>
          </a:bodyPr>
          <a:lstStyle/>
          <a:p>
            <a:pPr indent="-317500" lvl="0" marL="457200" marR="0" rtl="0" algn="l">
              <a:lnSpc>
                <a:spcPct val="120008"/>
              </a:lnSpc>
              <a:spcBef>
                <a:spcPts val="0"/>
              </a:spcBef>
              <a:spcAft>
                <a:spcPts val="0"/>
              </a:spcAft>
              <a:buClr>
                <a:srgbClr val="000000"/>
              </a:buClr>
              <a:buSzPts val="1400"/>
              <a:buFont typeface="Archivo Narrow"/>
              <a:buChar char="●"/>
            </a:pPr>
            <a:r>
              <a:rPr lang="es">
                <a:latin typeface="Archivo Narrow"/>
                <a:ea typeface="Archivo Narrow"/>
                <a:cs typeface="Archivo Narrow"/>
                <a:sym typeface="Archivo Narrow"/>
              </a:rPr>
              <a:t>SQLite es u</a:t>
            </a:r>
            <a:r>
              <a:rPr b="0" i="0" lang="es" sz="1400" u="none" cap="none" strike="noStrike">
                <a:solidFill>
                  <a:srgbClr val="000000"/>
                </a:solidFill>
                <a:latin typeface="Archivo Narrow"/>
                <a:ea typeface="Archivo Narrow"/>
                <a:cs typeface="Archivo Narrow"/>
                <a:sym typeface="Archivo Narrow"/>
              </a:rPr>
              <a:t>n módulo </a:t>
            </a:r>
            <a:r>
              <a:rPr lang="es">
                <a:latin typeface="Archivo Narrow"/>
                <a:ea typeface="Archivo Narrow"/>
                <a:cs typeface="Archivo Narrow"/>
                <a:sym typeface="Archivo Narrow"/>
              </a:rPr>
              <a:t>de</a:t>
            </a:r>
            <a:r>
              <a:rPr b="0" i="0" lang="es" sz="1400" u="none" cap="none" strike="noStrike">
                <a:solidFill>
                  <a:srgbClr val="000000"/>
                </a:solidFill>
                <a:latin typeface="Archivo Narrow"/>
                <a:ea typeface="Archivo Narrow"/>
                <a:cs typeface="Archivo Narrow"/>
                <a:sym typeface="Archivo Narrow"/>
              </a:rPr>
              <a:t> </a:t>
            </a:r>
            <a:r>
              <a:rPr lang="es">
                <a:latin typeface="Archivo Narrow"/>
                <a:ea typeface="Archivo Narrow"/>
                <a:cs typeface="Archivo Narrow"/>
                <a:sym typeface="Archivo Narrow"/>
              </a:rPr>
              <a:t>Python para gestionar bases de datos de forma ligera y práctica.</a:t>
            </a:r>
            <a:endParaRPr b="0" i="0" sz="1400" u="none" cap="none" strike="noStrike">
              <a:solidFill>
                <a:srgbClr val="000000"/>
              </a:solidFill>
              <a:latin typeface="Archivo Narrow"/>
              <a:ea typeface="Archivo Narrow"/>
              <a:cs typeface="Archivo Narrow"/>
              <a:sym typeface="Archivo Narrow"/>
            </a:endParaRPr>
          </a:p>
          <a:p>
            <a:pPr indent="-317500" lvl="0" marL="457200" marR="0" rtl="0" algn="l">
              <a:lnSpc>
                <a:spcPct val="120008"/>
              </a:lnSpc>
              <a:spcBef>
                <a:spcPts val="0"/>
              </a:spcBef>
              <a:spcAft>
                <a:spcPts val="0"/>
              </a:spcAft>
              <a:buClr>
                <a:srgbClr val="000000"/>
              </a:buClr>
              <a:buSzPts val="1400"/>
              <a:buFont typeface="Archivo Narrow"/>
              <a:buChar char="●"/>
            </a:pPr>
            <a:r>
              <a:rPr lang="es">
                <a:latin typeface="Archivo Narrow"/>
                <a:ea typeface="Archivo Narrow"/>
                <a:cs typeface="Archivo Narrow"/>
                <a:sym typeface="Archivo Narrow"/>
              </a:rPr>
              <a:t>Es una base de datos embebida en un solo archivo.</a:t>
            </a:r>
            <a:endParaRPr b="0" i="0" sz="1400" u="none" cap="none" strike="noStrike">
              <a:solidFill>
                <a:srgbClr val="000000"/>
              </a:solidFill>
              <a:latin typeface="Archivo Narrow"/>
              <a:ea typeface="Archivo Narrow"/>
              <a:cs typeface="Archivo Narrow"/>
              <a:sym typeface="Archivo Narrow"/>
            </a:endParaRPr>
          </a:p>
          <a:p>
            <a:pPr indent="-317500" lvl="0" marL="457200" marR="0" rtl="0" algn="l">
              <a:lnSpc>
                <a:spcPct val="120008"/>
              </a:lnSpc>
              <a:spcBef>
                <a:spcPts val="0"/>
              </a:spcBef>
              <a:spcAft>
                <a:spcPts val="0"/>
              </a:spcAft>
              <a:buClr>
                <a:srgbClr val="000000"/>
              </a:buClr>
              <a:buSzPts val="1400"/>
              <a:buFont typeface="Archivo Narrow"/>
              <a:buChar char="●"/>
            </a:pPr>
            <a:r>
              <a:rPr lang="es">
                <a:latin typeface="Archivo Narrow"/>
                <a:ea typeface="Archivo Narrow"/>
                <a:cs typeface="Archivo Narrow"/>
                <a:sym typeface="Archivo Narrow"/>
              </a:rPr>
              <a:t>Viene integrada en Python.</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Permite usar desde Python comandos SQL para acceder a los datos.</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Proporciona un mecanismo para la persistencia de datos.</a:t>
            </a:r>
            <a:endParaRPr>
              <a:latin typeface="Archivo Narrow"/>
              <a:ea typeface="Archivo Narrow"/>
              <a:cs typeface="Archivo Narrow"/>
              <a:sym typeface="Archivo Narrow"/>
            </a:endParaRPr>
          </a:p>
        </p:txBody>
      </p:sp>
      <p:pic>
        <p:nvPicPr>
          <p:cNvPr id="121" name="Google Shape;121;g30210dc0ce7_1_1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122" name="Google Shape;122;g30210dc0ce7_1_15"/>
          <p:cNvPicPr preferRelativeResize="0"/>
          <p:nvPr/>
        </p:nvPicPr>
        <p:blipFill rotWithShape="1">
          <a:blip r:embed="rId5">
            <a:alphaModFix/>
          </a:blip>
          <a:srcRect b="4635" l="0" r="0" t="14471"/>
          <a:stretch/>
        </p:blipFill>
        <p:spPr>
          <a:xfrm>
            <a:off x="555350" y="1443550"/>
            <a:ext cx="3481349" cy="281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0776cbd67_0_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32" name="Google Shape;132;g220776cbd67_0_2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33" name="Google Shape;133;g220776cbd67_0_29"/>
          <p:cNvGrpSpPr/>
          <p:nvPr/>
        </p:nvGrpSpPr>
        <p:grpSpPr>
          <a:xfrm>
            <a:off x="555362" y="631437"/>
            <a:ext cx="700421" cy="692039"/>
            <a:chOff x="0" y="0"/>
            <a:chExt cx="1867789" cy="1845437"/>
          </a:xfrm>
        </p:grpSpPr>
        <p:sp>
          <p:nvSpPr>
            <p:cNvPr id="134" name="Google Shape;134;g220776cbd67_0_2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35" name="Google Shape;135;g220776cbd67_0_2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220776cbd67_0_29"/>
          <p:cNvSpPr txBox="1"/>
          <p:nvPr/>
        </p:nvSpPr>
        <p:spPr>
          <a:xfrm>
            <a:off x="1342696" y="719975"/>
            <a:ext cx="73173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2800">
                <a:solidFill>
                  <a:schemeClr val="dk1"/>
                </a:solidFill>
                <a:latin typeface="Archivo Black"/>
                <a:ea typeface="Archivo Black"/>
                <a:cs typeface="Archivo Black"/>
                <a:sym typeface="Archivo Black"/>
              </a:rPr>
              <a:t>Ventajas y desventajas de SQLite</a:t>
            </a:r>
            <a:endParaRPr b="0" i="0" sz="2900" u="none" cap="none" strike="noStrike">
              <a:solidFill>
                <a:srgbClr val="000000"/>
              </a:solidFill>
              <a:latin typeface="Archivo Black"/>
              <a:ea typeface="Archivo Black"/>
              <a:cs typeface="Archivo Black"/>
              <a:sym typeface="Archivo Black"/>
            </a:endParaRPr>
          </a:p>
        </p:txBody>
      </p:sp>
      <p:sp>
        <p:nvSpPr>
          <p:cNvPr id="137" name="Google Shape;137;g220776cbd67_0_29"/>
          <p:cNvSpPr txBox="1"/>
          <p:nvPr/>
        </p:nvSpPr>
        <p:spPr>
          <a:xfrm>
            <a:off x="555350" y="1807850"/>
            <a:ext cx="8038800" cy="22845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SQLite es ideal para sistemas como el inventario que estamos desarrollando, debido a su simplicidad y accesibilidad. No requiere instalación adicional ni configuración compleja. Es ideal para pequeños proyectos.</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Pero no debemos olvidar que:</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Tiene limitaciones en la concurrencia y permite un solo proceso de escritura a la vez.</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No tiene un sistema de usuarios con roles o permisos avanzados.</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Su rendimiento disminuye a medida que el tamaño de la base de datos aumenta.</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Realizar backups en SQLite puede ser más complicado si la base de datos está en uso, ya que el acceso concurrente durante el proceso de respaldo puede corromper el archivo.</a:t>
            </a:r>
            <a:endParaRPr>
              <a:latin typeface="Archivo Narrow"/>
              <a:ea typeface="Archivo Narrow"/>
              <a:cs typeface="Archivo Narrow"/>
              <a:sym typeface="Archivo Narrow"/>
            </a:endParaRPr>
          </a:p>
        </p:txBody>
      </p:sp>
      <p:pic>
        <p:nvPicPr>
          <p:cNvPr id="138" name="Google Shape;138;g220776cbd67_0_29"/>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d48c520f13_0_8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48" name="Google Shape;148;g2d48c520f13_0_88"/>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49" name="Google Shape;149;g2d48c520f13_0_88"/>
          <p:cNvGrpSpPr/>
          <p:nvPr/>
        </p:nvGrpSpPr>
        <p:grpSpPr>
          <a:xfrm>
            <a:off x="555362" y="631437"/>
            <a:ext cx="700421" cy="692039"/>
            <a:chOff x="0" y="0"/>
            <a:chExt cx="1867789" cy="1845437"/>
          </a:xfrm>
        </p:grpSpPr>
        <p:sp>
          <p:nvSpPr>
            <p:cNvPr id="150" name="Google Shape;150;g2d48c520f13_0_88"/>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51" name="Google Shape;151;g2d48c520f13_0_88"/>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g2d48c520f13_0_88"/>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Consultas SQL</a:t>
            </a:r>
            <a:endParaRPr b="0" i="0" sz="3100" u="none" cap="none" strike="noStrike">
              <a:solidFill>
                <a:srgbClr val="000000"/>
              </a:solidFill>
              <a:latin typeface="Archivo Black"/>
              <a:ea typeface="Archivo Black"/>
              <a:cs typeface="Archivo Black"/>
              <a:sym typeface="Archivo Black"/>
            </a:endParaRPr>
          </a:p>
        </p:txBody>
      </p:sp>
      <p:sp>
        <p:nvSpPr>
          <p:cNvPr id="153" name="Google Shape;153;g2d48c520f13_0_88"/>
          <p:cNvSpPr txBox="1"/>
          <p:nvPr/>
        </p:nvSpPr>
        <p:spPr>
          <a:xfrm>
            <a:off x="4366400" y="1765225"/>
            <a:ext cx="4293600" cy="2284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Las consultas SQL son instrucciones que enviamos a la base de datos para obtener, modificar o eliminar información. Desde Python podemos hacerlo mediante el módulo sqlite3.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Cada consulta SQL se compone de un comando o instrucción, como SELECT, INSERT, UPDATE o DELETE, que especifica una acción a realizar y puede incluir cláusulas adicionales para definir detalles de esa acción, como qué datos queremos ver o cuáles queremos cambiar.</a:t>
            </a:r>
            <a:endParaRPr b="0" i="0" sz="1400" u="none" cap="none" strike="noStrike">
              <a:solidFill>
                <a:srgbClr val="000000"/>
              </a:solidFill>
              <a:latin typeface="Archivo Narrow"/>
              <a:ea typeface="Archivo Narrow"/>
              <a:cs typeface="Archivo Narrow"/>
              <a:sym typeface="Archivo Narrow"/>
            </a:endParaRPr>
          </a:p>
        </p:txBody>
      </p:sp>
      <p:pic>
        <p:nvPicPr>
          <p:cNvPr id="154" name="Google Shape;154;g2d48c520f13_0_88"/>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155" name="Google Shape;155;g2d48c520f13_0_88"/>
          <p:cNvPicPr preferRelativeResize="0"/>
          <p:nvPr/>
        </p:nvPicPr>
        <p:blipFill rotWithShape="1">
          <a:blip r:embed="rId5">
            <a:alphaModFix/>
          </a:blip>
          <a:srcRect b="10574" l="0" r="0" t="8767"/>
          <a:stretch/>
        </p:blipFill>
        <p:spPr>
          <a:xfrm>
            <a:off x="555350" y="1433950"/>
            <a:ext cx="3522150" cy="2840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d48c520f13_0_6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65" name="Google Shape;165;g2d48c520f13_0_6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66" name="Google Shape;166;g2d48c520f13_0_65"/>
          <p:cNvGrpSpPr/>
          <p:nvPr/>
        </p:nvGrpSpPr>
        <p:grpSpPr>
          <a:xfrm>
            <a:off x="555362" y="631437"/>
            <a:ext cx="700421" cy="692039"/>
            <a:chOff x="0" y="0"/>
            <a:chExt cx="1867789" cy="1845437"/>
          </a:xfrm>
        </p:grpSpPr>
        <p:sp>
          <p:nvSpPr>
            <p:cNvPr id="167" name="Google Shape;167;g2d48c520f13_0_6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68" name="Google Shape;168;g2d48c520f13_0_6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g2d48c520f13_0_6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Importar el</a:t>
            </a:r>
            <a:r>
              <a:rPr b="0" i="0" lang="es" sz="3000" u="none" cap="none" strike="noStrike">
                <a:solidFill>
                  <a:schemeClr val="dk1"/>
                </a:solidFill>
                <a:latin typeface="Archivo Black"/>
                <a:ea typeface="Archivo Black"/>
                <a:cs typeface="Archivo Black"/>
                <a:sym typeface="Archivo Black"/>
              </a:rPr>
              <a:t> módulo </a:t>
            </a:r>
            <a:r>
              <a:rPr lang="es" sz="3000">
                <a:solidFill>
                  <a:schemeClr val="dk1"/>
                </a:solidFill>
                <a:latin typeface="Archivo Black"/>
                <a:ea typeface="Archivo Black"/>
                <a:cs typeface="Archivo Black"/>
                <a:sym typeface="Archivo Black"/>
              </a:rPr>
              <a:t>SQLite</a:t>
            </a:r>
            <a:endParaRPr b="0" i="0" sz="3100" u="none" cap="none" strike="noStrike">
              <a:solidFill>
                <a:srgbClr val="000000"/>
              </a:solidFill>
              <a:latin typeface="Archivo Black"/>
              <a:ea typeface="Archivo Black"/>
              <a:cs typeface="Archivo Black"/>
              <a:sym typeface="Archivo Black"/>
            </a:endParaRPr>
          </a:p>
        </p:txBody>
      </p:sp>
      <p:sp>
        <p:nvSpPr>
          <p:cNvPr id="170" name="Google Shape;170;g2d48c520f13_0_65"/>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Para acceder a las funciones de SQLite en Python, solo tenemos que importar el módulo sqlite3 usando la misma sintaxis que empleamos para otros módulos. </a:t>
            </a:r>
            <a:endParaRPr b="0" i="0" sz="1400" u="none" cap="none" strike="noStrike">
              <a:solidFill>
                <a:srgbClr val="000000"/>
              </a:solidFill>
              <a:latin typeface="Archivo Narrow"/>
              <a:ea typeface="Archivo Narrow"/>
              <a:cs typeface="Archivo Narrow"/>
              <a:sym typeface="Archivo Narrow"/>
            </a:endParaRPr>
          </a:p>
        </p:txBody>
      </p:sp>
      <p:pic>
        <p:nvPicPr>
          <p:cNvPr id="171" name="Google Shape;171;g2d48c520f13_0_6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172" name="Google Shape;172;g2d48c520f13_0_65"/>
          <p:cNvSpPr txBox="1"/>
          <p:nvPr/>
        </p:nvSpPr>
        <p:spPr>
          <a:xfrm>
            <a:off x="1194800" y="2797800"/>
            <a:ext cx="6759900" cy="3828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sqlite3                   </a:t>
            </a:r>
            <a:r>
              <a:rPr lang="es" sz="1050">
                <a:solidFill>
                  <a:srgbClr val="768390"/>
                </a:solidFill>
                <a:latin typeface="Courier New"/>
                <a:ea typeface="Courier New"/>
                <a:cs typeface="Courier New"/>
                <a:sym typeface="Courier New"/>
              </a:rPr>
              <a:t># Importar el módulo</a:t>
            </a:r>
            <a:endParaRPr b="0" i="0" sz="1050" u="none" cap="none" strike="noStrike">
              <a:solidFill>
                <a:srgbClr val="768390"/>
              </a:solidFill>
              <a:highlight>
                <a:srgbClr val="22272E"/>
              </a:highlight>
              <a:latin typeface="Courier New"/>
              <a:ea typeface="Courier New"/>
              <a:cs typeface="Courier New"/>
              <a:sym typeface="Courier New"/>
            </a:endParaRPr>
          </a:p>
        </p:txBody>
      </p:sp>
      <p:grpSp>
        <p:nvGrpSpPr>
          <p:cNvPr id="173" name="Google Shape;173;g2d48c520f13_0_65"/>
          <p:cNvGrpSpPr/>
          <p:nvPr/>
        </p:nvGrpSpPr>
        <p:grpSpPr>
          <a:xfrm>
            <a:off x="555351" y="2218800"/>
            <a:ext cx="1537553" cy="382775"/>
            <a:chOff x="0" y="-9525"/>
            <a:chExt cx="1657918" cy="201641"/>
          </a:xfrm>
        </p:grpSpPr>
        <p:sp>
          <p:nvSpPr>
            <p:cNvPr id="174" name="Google Shape;174;g2d48c520f13_0_65"/>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35"/>
              </a:srgbClr>
            </a:solidFill>
            <a:ln>
              <a:noFill/>
            </a:ln>
          </p:spPr>
        </p:sp>
        <p:sp>
          <p:nvSpPr>
            <p:cNvPr id="175" name="Google Shape;175;g2d48c520f13_0_65"/>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76" name="Google Shape;176;g2d48c520f13_0_65"/>
          <p:cNvSpPr txBox="1"/>
          <p:nvPr/>
        </p:nvSpPr>
        <p:spPr>
          <a:xfrm>
            <a:off x="796301" y="2248650"/>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177" name="Google Shape;177;g2d48c520f13_0_65"/>
          <p:cNvSpPr txBox="1"/>
          <p:nvPr/>
        </p:nvSpPr>
        <p:spPr>
          <a:xfrm>
            <a:off x="552600" y="3376825"/>
            <a:ext cx="8038800" cy="474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Una vez que importamos sqlite3, podemos usar todas sus funciones y objetos para conectarnos a una base de datos, ejecutar consultas y almacenar o recuperar datos.</a:t>
            </a:r>
            <a:endParaRPr>
              <a:latin typeface="Archivo Narrow"/>
              <a:ea typeface="Archivo Narrow"/>
              <a:cs typeface="Archivo Narrow"/>
              <a:sym typeface="Archivo Narr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